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71" r:id="rId3"/>
    <p:sldMasterId id="2147483663" r:id="rId4"/>
    <p:sldMasterId id="2147483981" r:id="rId5"/>
  </p:sldMasterIdLst>
  <p:notesMasterIdLst>
    <p:notesMasterId r:id="rId17"/>
  </p:notesMasterIdLst>
  <p:handoutMasterIdLst>
    <p:handoutMasterId r:id="rId18"/>
  </p:handoutMasterIdLst>
  <p:sldIdLst>
    <p:sldId id="258" r:id="rId6"/>
    <p:sldId id="257" r:id="rId7"/>
    <p:sldId id="259" r:id="rId8"/>
    <p:sldId id="260" r:id="rId9"/>
    <p:sldId id="261" r:id="rId10"/>
    <p:sldId id="262" r:id="rId11"/>
    <p:sldId id="263" r:id="rId12"/>
    <p:sldId id="264" r:id="rId13"/>
    <p:sldId id="265" r:id="rId14"/>
    <p:sldId id="266" r:id="rId15"/>
    <p:sldId id="267" r:id="rId16"/>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Basic Safety 00101-15" id="{AF50DEA1-8F7F-4949-8C1E-DA3FA1076D4E}">
          <p14:sldIdLst>
            <p14:sldId id="258"/>
          </p14:sldIdLst>
        </p14:section>
        <p14:section name="Session 1: Safety and Hazard Recognition" id="{E13738E9-BB40-6E49-9A40-69D5BE8710E4}">
          <p14:sldIdLst>
            <p14:sldId id="257"/>
            <p14:sldId id="259"/>
          </p14:sldIdLst>
        </p14:section>
        <p14:section name="Sections 1.1.1-1.1.2" id="{9501AAD4-3E82-9F42-B11C-A19C802B0825}">
          <p14:sldIdLst>
            <p14:sldId id="260"/>
          </p14:sldIdLst>
        </p14:section>
        <p14:section name="Section 1.2.0" id="{BBE99ADE-45CE-A648-95E9-C95F9364EE15}">
          <p14:sldIdLst>
            <p14:sldId id="261"/>
          </p14:sldIdLst>
        </p14:section>
        <p14:section name="Section 1.3.0" id="{69D5543B-8851-904A-A01D-EAD62AAA9873}">
          <p14:sldIdLst>
            <p14:sldId id="262"/>
          </p14:sldIdLst>
        </p14:section>
        <p14:section name="Section 1.3.1" id="{F8836B5A-479A-D246-8D9B-66C7CE25C9DC}">
          <p14:sldIdLst>
            <p14:sldId id="263"/>
          </p14:sldIdLst>
        </p14:section>
        <p14:section name="Section 1.3.3-1.3.4" id="{7FA65D4D-A6C1-FB4B-9A8E-A55D8AA9FC2C}">
          <p14:sldIdLst>
            <p14:sldId id="264"/>
          </p14:sldIdLst>
        </p14:section>
        <p14:section name="Section 1.3.5" id="{BCF244EF-4A84-2346-9F5D-1C3643B05C51}">
          <p14:sldIdLst>
            <p14:sldId id="265"/>
          </p14:sldIdLst>
        </p14:section>
        <p14:section name="Session 1 Wrap-Up" id="{5C8A5E68-C11B-EC45-B51C-4BA07790C497}">
          <p14:sldIdLst>
            <p14:sldId id="266"/>
            <p14:sldId id="26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461A"/>
    <a:srgbClr val="0F3F10"/>
    <a:srgbClr val="A26921"/>
    <a:srgbClr val="A83518"/>
    <a:srgbClr val="D9A20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242" autoAdjust="0"/>
    <p:restoredTop sz="85537" autoAdjust="0"/>
  </p:normalViewPr>
  <p:slideViewPr>
    <p:cSldViewPr snapToGrid="0" snapToObjects="1">
      <p:cViewPr varScale="1">
        <p:scale>
          <a:sx n="96" d="100"/>
          <a:sy n="96" d="100"/>
        </p:scale>
        <p:origin x="-1784"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59" d="100"/>
          <a:sy n="59" d="100"/>
        </p:scale>
        <p:origin x="-1504"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F0A74101-2595-C748-9F86-DC0CCC2A9351}" type="datetimeFigureOut">
              <a:rPr lang="en-US"/>
              <a:pPr>
                <a:defRPr/>
              </a:pPr>
              <a:t>3/24/15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BC24B406-11E6-4444-A0AF-23EDA9E3F33C}" type="slidenum">
              <a:rPr lang="en-US"/>
              <a:pPr>
                <a:defRPr/>
              </a:pPr>
              <a:t>‹#›</a:t>
            </a:fld>
            <a:endParaRPr lang="en-US" dirty="0"/>
          </a:p>
        </p:txBody>
      </p:sp>
    </p:spTree>
    <p:extLst>
      <p:ext uri="{BB962C8B-B14F-4D97-AF65-F5344CB8AC3E}">
        <p14:creationId xmlns:p14="http://schemas.microsoft.com/office/powerpoint/2010/main" val="14989428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F7482468-2443-6E45-BAD5-08B0BBB6D447}" type="datetimeFigureOut">
              <a:rPr lang="en-US"/>
              <a:pPr>
                <a:defRPr/>
              </a:pPr>
              <a:t>3/24/15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C6635EC2-2673-F040-B191-2C0C9DFD7C44}" type="slidenum">
              <a:rPr lang="en-US"/>
              <a:pPr>
                <a:defRPr/>
              </a:pPr>
              <a:t>‹#›</a:t>
            </a:fld>
            <a:endParaRPr lang="en-US" dirty="0"/>
          </a:p>
        </p:txBody>
      </p:sp>
    </p:spTree>
    <p:extLst>
      <p:ext uri="{BB962C8B-B14F-4D97-AF65-F5344CB8AC3E}">
        <p14:creationId xmlns:p14="http://schemas.microsoft.com/office/powerpoint/2010/main" val="101379015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Explain what an incident is as defined by OSHA and discuss the categories of incidents. Describe the Fatal Four hazard groups and use the chart provided to show how these four types of incidents dominate the construction industry. Explain the various ways in which on</a:t>
            </a:r>
            <a:r>
              <a:rPr lang="en-US" sz="1200" kern="1200" smtClean="0">
                <a:solidFill>
                  <a:schemeClr val="tx1"/>
                </a:solidFill>
                <a:effectLst/>
                <a:latin typeface="+mn-lt"/>
                <a:ea typeface="ＭＳ Ｐゴシック" charset="0"/>
                <a:cs typeface="ＭＳ Ｐゴシック" charset="0"/>
              </a:rPr>
              <a:t>-the-job </a:t>
            </a:r>
            <a:r>
              <a:rPr lang="en-US" sz="1200" kern="1200" dirty="0" smtClean="0">
                <a:solidFill>
                  <a:schemeClr val="tx1"/>
                </a:solidFill>
                <a:effectLst/>
                <a:latin typeface="+mn-lt"/>
                <a:ea typeface="ＭＳ Ｐゴシック" charset="0"/>
                <a:cs typeface="ＭＳ Ｐゴシック" charset="0"/>
              </a:rPr>
              <a:t>incidents impact workers, their families, and their employers.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C6635EC2-2673-F040-B191-2C0C9DFD7C44}" type="slidenum">
              <a:rPr lang="en-US" smtClean="0"/>
              <a:pPr>
                <a:defRPr/>
              </a:pPr>
              <a:t>4</a:t>
            </a:fld>
            <a:endParaRPr lang="en-US" dirty="0"/>
          </a:p>
        </p:txBody>
      </p:sp>
    </p:spTree>
    <p:extLst>
      <p:ext uri="{BB962C8B-B14F-4D97-AF65-F5344CB8AC3E}">
        <p14:creationId xmlns:p14="http://schemas.microsoft.com/office/powerpoint/2010/main" val="537840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Identify the various causes of on-the-job incidents. Describe how poor communication can affect safety. Describe the types of signs used to communicate safety information on a job site. Explain the difference between information, caution, and danger signs.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C6635EC2-2673-F040-B191-2C0C9DFD7C44}" type="slidenum">
              <a:rPr lang="en-US" smtClean="0"/>
              <a:pPr>
                <a:defRPr/>
              </a:pPr>
              <a:t>5</a:t>
            </a:fld>
            <a:endParaRPr lang="en-US" dirty="0"/>
          </a:p>
        </p:txBody>
      </p:sp>
    </p:spTree>
    <p:extLst>
      <p:ext uri="{BB962C8B-B14F-4D97-AF65-F5344CB8AC3E}">
        <p14:creationId xmlns:p14="http://schemas.microsoft.com/office/powerpoint/2010/main" val="134516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Explain the terms HAZCOM and Global Harmonization. Use the bulleted list to discuss the responsibilities of employees under HAZCOM. Describe how to evaluate hazards related to equipment and energy release. </a:t>
            </a:r>
            <a:endParaRPr lang="en-US" dirty="0"/>
          </a:p>
        </p:txBody>
      </p:sp>
      <p:sp>
        <p:nvSpPr>
          <p:cNvPr id="4" name="Slide Number Placeholder 3"/>
          <p:cNvSpPr>
            <a:spLocks noGrp="1"/>
          </p:cNvSpPr>
          <p:nvPr>
            <p:ph type="sldNum" sz="quarter" idx="10"/>
          </p:nvPr>
        </p:nvSpPr>
        <p:spPr/>
        <p:txBody>
          <a:bodyPr/>
          <a:lstStyle/>
          <a:p>
            <a:pPr>
              <a:defRPr/>
            </a:pPr>
            <a:fld id="{C6635EC2-2673-F040-B191-2C0C9DFD7C44}" type="slidenum">
              <a:rPr lang="en-US" smtClean="0"/>
              <a:pPr>
                <a:defRPr/>
              </a:pPr>
              <a:t>6</a:t>
            </a:fld>
            <a:endParaRPr lang="en-US" dirty="0"/>
          </a:p>
        </p:txBody>
      </p:sp>
    </p:spTree>
    <p:extLst>
      <p:ext uri="{BB962C8B-B14F-4D97-AF65-F5344CB8AC3E}">
        <p14:creationId xmlns:p14="http://schemas.microsoft.com/office/powerpoint/2010/main" val="2930871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Use the bulleted list to discuss the types of incidents that can result in injuries and the types of energy sources that are subject to an undesired release of energy.</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C6635EC2-2673-F040-B191-2C0C9DFD7C44}" type="slidenum">
              <a:rPr lang="en-US" smtClean="0"/>
              <a:pPr>
                <a:defRPr/>
              </a:pPr>
              <a:t>7</a:t>
            </a:fld>
            <a:endParaRPr lang="en-US" dirty="0"/>
          </a:p>
        </p:txBody>
      </p:sp>
    </p:spTree>
    <p:extLst>
      <p:ext uri="{BB962C8B-B14F-4D97-AF65-F5344CB8AC3E}">
        <p14:creationId xmlns:p14="http://schemas.microsoft.com/office/powerpoint/2010/main" val="2655343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Explain how the risk level of an activity is determined and discuss acceptable vs. unacceptable risks. Explain how risk is mitigated through the use of safety equipment and good safety practices. Explain the need to report all incidents and describe how OSHA and employers use incident reports to help improve safety management.</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C6635EC2-2673-F040-B191-2C0C9DFD7C44}" type="slidenum">
              <a:rPr lang="en-US" smtClean="0"/>
              <a:pPr>
                <a:defRPr/>
              </a:pPr>
              <a:t>8</a:t>
            </a:fld>
            <a:endParaRPr lang="en-US" dirty="0"/>
          </a:p>
        </p:txBody>
      </p:sp>
    </p:spTree>
    <p:extLst>
      <p:ext uri="{BB962C8B-B14F-4D97-AF65-F5344CB8AC3E}">
        <p14:creationId xmlns:p14="http://schemas.microsoft.com/office/powerpoint/2010/main" val="2067587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Provide the trainees with copies of a safety data sheet or refer them to the sample SDS in the text. Discuss the purpose of each section. Explain that the older material safety data sheet (MSDS) form may still be in use to some extent. Briefly discuss the differences between the SDS and MSDS and provide a copy of an MSDS for the trainees to examine.</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C6635EC2-2673-F040-B191-2C0C9DFD7C44}" type="slidenum">
              <a:rPr lang="en-US" smtClean="0"/>
              <a:pPr>
                <a:defRPr/>
              </a:pPr>
              <a:t>9</a:t>
            </a:fld>
            <a:endParaRPr lang="en-US" dirty="0"/>
          </a:p>
        </p:txBody>
      </p:sp>
    </p:spTree>
    <p:extLst>
      <p:ext uri="{BB962C8B-B14F-4D97-AF65-F5344CB8AC3E}">
        <p14:creationId xmlns:p14="http://schemas.microsoft.com/office/powerpoint/2010/main" val="1304611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Review the Trade Terms associated with Section 1.0.0 to reinforce the material that was presented. Have the trainees define the term, and then click to have the definitions appear, one at a time.</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C6635EC2-2673-F040-B191-2C0C9DFD7C44}" type="slidenum">
              <a:rPr lang="en-US" smtClean="0"/>
              <a:pPr>
                <a:defRPr/>
              </a:pPr>
              <a:t>10</a:t>
            </a:fld>
            <a:endParaRPr lang="en-US" dirty="0"/>
          </a:p>
        </p:txBody>
      </p:sp>
    </p:spTree>
    <p:extLst>
      <p:ext uri="{BB962C8B-B14F-4D97-AF65-F5344CB8AC3E}">
        <p14:creationId xmlns:p14="http://schemas.microsoft.com/office/powerpoint/2010/main" val="2253763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1572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8596" y="917144"/>
            <a:ext cx="7793125" cy="495383"/>
          </a:xfrm>
          <a:prstGeom prst="rect">
            <a:avLst/>
          </a:prstGeom>
        </p:spPr>
        <p:txBody>
          <a:bodyPr/>
          <a:lstStyle>
            <a:lvl1pPr>
              <a:defRPr sz="3200"/>
            </a:lvl1pPr>
          </a:lstStyle>
          <a:p>
            <a:r>
              <a:rPr lang="en-US" smtClean="0"/>
              <a:t>Click to edit Master title style</a:t>
            </a:r>
            <a:endParaRPr lang="en-US" dirty="0"/>
          </a:p>
        </p:txBody>
      </p:sp>
      <p:sp>
        <p:nvSpPr>
          <p:cNvPr id="8" name="Text Placeholder 7"/>
          <p:cNvSpPr>
            <a:spLocks noGrp="1"/>
          </p:cNvSpPr>
          <p:nvPr>
            <p:ph type="body" sz="quarter" idx="11"/>
          </p:nvPr>
        </p:nvSpPr>
        <p:spPr>
          <a:xfrm>
            <a:off x="505632" y="1598612"/>
            <a:ext cx="8125386" cy="4221721"/>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2"/>
          <p:cNvSpPr>
            <a:spLocks noGrp="1"/>
          </p:cNvSpPr>
          <p:nvPr>
            <p:ph type="ftr" sz="quarter" idx="12"/>
          </p:nvPr>
        </p:nvSpPr>
        <p:spPr/>
        <p:txBody>
          <a:bodyPr/>
          <a:lstStyle>
            <a:lvl1pPr>
              <a:defRPr dirty="0"/>
            </a:lvl1pPr>
          </a:lstStyle>
          <a:p>
            <a:pPr>
              <a:buFont typeface="Arial"/>
              <a:buNone/>
              <a:defRPr/>
            </a:pPr>
            <a:r>
              <a:rPr lang="en-US" dirty="0" smtClean="0">
                <a:effectLst>
                  <a:glow rad="139700">
                    <a:schemeClr val="bg1">
                      <a:alpha val="10000"/>
                    </a:schemeClr>
                  </a:glow>
                </a:effectLst>
              </a:rPr>
              <a:t>Basic Safety (Construction Site Safety Orientation)  00101-15</a:t>
            </a:r>
            <a:endParaRPr lang="en-US" dirty="0">
              <a:effectLst>
                <a:glow rad="139700">
                  <a:schemeClr val="bg1">
                    <a:alpha val="10000"/>
                  </a:schemeClr>
                </a:glow>
              </a:effectLst>
            </a:endParaRPr>
          </a:p>
        </p:txBody>
      </p:sp>
    </p:spTree>
    <p:extLst>
      <p:ext uri="{BB962C8B-B14F-4D97-AF65-F5344CB8AC3E}">
        <p14:creationId xmlns:p14="http://schemas.microsoft.com/office/powerpoint/2010/main" val="3561734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8596" y="917144"/>
            <a:ext cx="7793125" cy="495383"/>
          </a:xfrm>
          <a:prstGeom prst="rect">
            <a:avLst/>
          </a:prstGeom>
        </p:spPr>
        <p:txBody>
          <a:bodyPr/>
          <a:lstStyle>
            <a:lvl1pPr>
              <a:defRPr sz="3200"/>
            </a:lvl1pPr>
          </a:lstStyle>
          <a:p>
            <a:r>
              <a:rPr lang="en-US" smtClean="0"/>
              <a:t>Click to edit Master title style</a:t>
            </a:r>
            <a:endParaRPr lang="en-US" dirty="0"/>
          </a:p>
        </p:txBody>
      </p:sp>
      <p:sp>
        <p:nvSpPr>
          <p:cNvPr id="8" name="Text Placeholder 7"/>
          <p:cNvSpPr>
            <a:spLocks noGrp="1"/>
          </p:cNvSpPr>
          <p:nvPr>
            <p:ph type="body" sz="quarter" idx="11"/>
          </p:nvPr>
        </p:nvSpPr>
        <p:spPr>
          <a:xfrm>
            <a:off x="505632" y="1598612"/>
            <a:ext cx="8125386" cy="4221721"/>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2"/>
          <p:cNvSpPr>
            <a:spLocks noGrp="1"/>
          </p:cNvSpPr>
          <p:nvPr>
            <p:ph type="ftr" sz="quarter" idx="12"/>
          </p:nvPr>
        </p:nvSpPr>
        <p:spPr/>
        <p:txBody>
          <a:bodyPr/>
          <a:lstStyle>
            <a:lvl1pPr>
              <a:defRPr dirty="0"/>
            </a:lvl1pPr>
          </a:lstStyle>
          <a:p>
            <a:pPr>
              <a:buFont typeface="Arial"/>
              <a:buNone/>
              <a:defRPr/>
            </a:pPr>
            <a:r>
              <a:rPr lang="en-US" dirty="0" smtClean="0">
                <a:effectLst>
                  <a:glow rad="139700">
                    <a:schemeClr val="bg1">
                      <a:alpha val="10000"/>
                    </a:schemeClr>
                  </a:glow>
                </a:effectLst>
              </a:rPr>
              <a:t>Basic Safety (Construction Site Safety Orientation)  00101-15</a:t>
            </a:r>
            <a:endParaRPr lang="en-US" dirty="0">
              <a:effectLst>
                <a:glow rad="139700">
                  <a:schemeClr val="bg1">
                    <a:alpha val="10000"/>
                  </a:schemeClr>
                </a:glow>
              </a:effectLst>
            </a:endParaRPr>
          </a:p>
        </p:txBody>
      </p:sp>
    </p:spTree>
    <p:extLst>
      <p:ext uri="{BB962C8B-B14F-4D97-AF65-F5344CB8AC3E}">
        <p14:creationId xmlns:p14="http://schemas.microsoft.com/office/powerpoint/2010/main" val="222446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3289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2759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38915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34152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25016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42949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8814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15500" y="1070003"/>
            <a:ext cx="7628500" cy="681976"/>
          </a:xfrm>
          <a:prstGeom prst="rect">
            <a:avLst/>
          </a:prstGeom>
        </p:spPr>
        <p:txBody>
          <a:bodyPr/>
          <a:lstStyle>
            <a:lvl1pPr algn="l">
              <a:defRPr sz="3600" baseline="0">
                <a:solidFill>
                  <a:schemeClr val="bg1"/>
                </a:solidFill>
              </a:defRPr>
            </a:lvl1pPr>
          </a:lstStyle>
          <a:p>
            <a:r>
              <a:rPr lang="en-US" smtClean="0"/>
              <a:t>Click to edit Master title style</a:t>
            </a:r>
            <a:endParaRPr lang="en-US" dirty="0"/>
          </a:p>
        </p:txBody>
      </p:sp>
      <p:sp>
        <p:nvSpPr>
          <p:cNvPr id="8" name="Text Placeholder 7"/>
          <p:cNvSpPr>
            <a:spLocks noGrp="1"/>
          </p:cNvSpPr>
          <p:nvPr>
            <p:ph type="body" sz="quarter" idx="11"/>
          </p:nvPr>
        </p:nvSpPr>
        <p:spPr>
          <a:xfrm>
            <a:off x="434975" y="1928813"/>
            <a:ext cx="8220075" cy="3997325"/>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2"/>
          </p:nvPr>
        </p:nvSpPr>
        <p:spPr/>
        <p:txBody>
          <a:bodyPr/>
          <a:lstStyle>
            <a:lvl1pPr>
              <a:defRPr sz="1200"/>
            </a:lvl1pPr>
          </a:lstStyle>
          <a:p>
            <a:pPr>
              <a:buFont typeface="Arial"/>
              <a:buNone/>
              <a:defRPr/>
            </a:pPr>
            <a:r>
              <a:rPr lang="en-US" dirty="0" smtClean="0">
                <a:effectLst>
                  <a:glow rad="139700">
                    <a:schemeClr val="bg1">
                      <a:alpha val="10000"/>
                    </a:schemeClr>
                  </a:glow>
                </a:effectLst>
              </a:rPr>
              <a:t>Basic Safety (Construction Site Safety Orientation) 00101-15</a:t>
            </a:r>
            <a:endParaRPr lang="en-US" dirty="0">
              <a:effectLst>
                <a:glow rad="139700">
                  <a:schemeClr val="bg1">
                    <a:alpha val="10000"/>
                  </a:schemeClr>
                </a:glow>
              </a:effectLst>
            </a:endParaRPr>
          </a:p>
        </p:txBody>
      </p:sp>
    </p:spTree>
    <p:extLst>
      <p:ext uri="{BB962C8B-B14F-4D97-AF65-F5344CB8AC3E}">
        <p14:creationId xmlns:p14="http://schemas.microsoft.com/office/powerpoint/2010/main" val="1084237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69056" y="446812"/>
            <a:ext cx="8229600" cy="505605"/>
          </a:xfrm>
          <a:prstGeom prst="rect">
            <a:avLst/>
          </a:prstGeom>
        </p:spPr>
        <p:txBody>
          <a:bodyPr vert="horz"/>
          <a:lstStyle>
            <a:lvl1pPr>
              <a:defRPr b="1" i="0"/>
            </a:lvl1pPr>
          </a:lstStyle>
          <a:p>
            <a:r>
              <a:rPr lang="en-US" smtClean="0"/>
              <a:t>Click to edit Master title style</a:t>
            </a:r>
            <a:endParaRPr lang="en-US" dirty="0"/>
          </a:p>
        </p:txBody>
      </p:sp>
      <p:sp>
        <p:nvSpPr>
          <p:cNvPr id="6" name="Content Placeholder 4"/>
          <p:cNvSpPr>
            <a:spLocks noGrp="1"/>
          </p:cNvSpPr>
          <p:nvPr>
            <p:ph sz="quarter" idx="11"/>
          </p:nvPr>
        </p:nvSpPr>
        <p:spPr>
          <a:xfrm>
            <a:off x="268792" y="1093788"/>
            <a:ext cx="8606416" cy="5232400"/>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315345" y="6467475"/>
            <a:ext cx="4915844" cy="219075"/>
          </a:xfrm>
          <a:prstGeom prst="rect">
            <a:avLst/>
          </a:prstGeom>
        </p:spPr>
        <p:txBody>
          <a:bodyPr vert="horz" lIns="91440" tIns="45720" rIns="91440" bIns="45720" rtlCol="0" anchor="ctr"/>
          <a:lstStyle>
            <a:lvl1pPr algn="r" fontAlgn="auto">
              <a:spcBef>
                <a:spcPts val="0"/>
              </a:spcBef>
              <a:spcAft>
                <a:spcPts val="0"/>
              </a:spcAft>
              <a:defRPr sz="1200" dirty="0">
                <a:solidFill>
                  <a:schemeClr val="bg1">
                    <a:lumMod val="85000"/>
                  </a:schemeClr>
                </a:solidFill>
                <a:latin typeface="+mn-lt"/>
                <a:ea typeface="+mn-ea"/>
                <a:cs typeface="+mn-cs"/>
              </a:defRPr>
            </a:lvl1pPr>
          </a:lstStyle>
          <a:p>
            <a:pPr>
              <a:buFont typeface="Arial"/>
              <a:buNone/>
              <a:defRPr/>
            </a:pPr>
            <a:r>
              <a:rPr lang="en-US" dirty="0" smtClean="0">
                <a:effectLst>
                  <a:glow rad="139700">
                    <a:schemeClr val="bg1">
                      <a:alpha val="10000"/>
                    </a:schemeClr>
                  </a:glow>
                </a:effectLst>
              </a:rPr>
              <a:t>Basic Safety (Construction Site Safety Orientation) 00101-15</a:t>
            </a:r>
            <a:endParaRPr lang="en-US" dirty="0">
              <a:effectLst>
                <a:glow rad="139700">
                  <a:schemeClr val="bg1">
                    <a:alpha val="10000"/>
                  </a:schemeClr>
                </a:glow>
              </a:effectLst>
            </a:endParaRPr>
          </a:p>
        </p:txBody>
      </p:sp>
    </p:spTree>
    <p:extLst>
      <p:ext uri="{BB962C8B-B14F-4D97-AF65-F5344CB8AC3E}">
        <p14:creationId xmlns:p14="http://schemas.microsoft.com/office/powerpoint/2010/main" val="4039373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9056" y="446812"/>
            <a:ext cx="8229600" cy="505605"/>
          </a:xfrm>
          <a:prstGeom prst="rect">
            <a:avLst/>
          </a:prstGeom>
        </p:spPr>
        <p:txBody>
          <a:bodyPr vert="horz"/>
          <a:lstStyle>
            <a:lvl1pPr>
              <a:defRPr b="1" i="0"/>
            </a:lvl1pPr>
          </a:lstStyle>
          <a:p>
            <a:r>
              <a:rPr lang="en-US" smtClean="0"/>
              <a:t>Click to edit Master title style</a:t>
            </a:r>
            <a:endParaRPr lang="en-US" dirty="0"/>
          </a:p>
        </p:txBody>
      </p:sp>
      <p:sp>
        <p:nvSpPr>
          <p:cNvPr id="5" name="Content Placeholder 4"/>
          <p:cNvSpPr>
            <a:spLocks noGrp="1"/>
          </p:cNvSpPr>
          <p:nvPr>
            <p:ph sz="quarter" idx="11"/>
          </p:nvPr>
        </p:nvSpPr>
        <p:spPr>
          <a:xfrm>
            <a:off x="268792" y="1093788"/>
            <a:ext cx="8606416" cy="5232400"/>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
          <p:cNvSpPr>
            <a:spLocks noGrp="1"/>
          </p:cNvSpPr>
          <p:nvPr>
            <p:ph type="ftr" sz="quarter" idx="12"/>
          </p:nvPr>
        </p:nvSpPr>
        <p:spPr/>
        <p:txBody>
          <a:bodyPr/>
          <a:lstStyle>
            <a:lvl1pPr>
              <a:defRPr dirty="0">
                <a:solidFill>
                  <a:schemeClr val="tx1"/>
                </a:solidFill>
              </a:defRPr>
            </a:lvl1pPr>
          </a:lstStyle>
          <a:p>
            <a:pPr>
              <a:buFont typeface="Arial"/>
              <a:buNone/>
              <a:defRPr/>
            </a:pPr>
            <a:r>
              <a:rPr lang="en-US" dirty="0" smtClean="0">
                <a:effectLst>
                  <a:glow rad="139700">
                    <a:schemeClr val="bg1">
                      <a:alpha val="10000"/>
                    </a:schemeClr>
                  </a:glow>
                </a:effectLst>
              </a:rPr>
              <a:t>Basic Safety (Construction Site Safety Orientation) 00101-15</a:t>
            </a:r>
            <a:endParaRPr lang="en-US" dirty="0">
              <a:effectLst>
                <a:glow rad="139700">
                  <a:schemeClr val="bg1">
                    <a:alpha val="10000"/>
                  </a:schemeClr>
                </a:glow>
              </a:effectLst>
            </a:endParaRPr>
          </a:p>
        </p:txBody>
      </p:sp>
    </p:spTree>
    <p:extLst>
      <p:ext uri="{BB962C8B-B14F-4D97-AF65-F5344CB8AC3E}">
        <p14:creationId xmlns:p14="http://schemas.microsoft.com/office/powerpoint/2010/main" val="4072397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9056" y="446812"/>
            <a:ext cx="8229600" cy="505605"/>
          </a:xfrm>
          <a:prstGeom prst="rect">
            <a:avLst/>
          </a:prstGeom>
        </p:spPr>
        <p:txBody>
          <a:bodyPr vert="horz"/>
          <a:lstStyle>
            <a:lvl1pPr>
              <a:defRPr b="1" i="0"/>
            </a:lvl1pPr>
          </a:lstStyle>
          <a:p>
            <a:r>
              <a:rPr lang="en-US" smtClean="0"/>
              <a:t>Click to edit Master title style</a:t>
            </a:r>
            <a:endParaRPr lang="en-US" dirty="0"/>
          </a:p>
        </p:txBody>
      </p:sp>
      <p:sp>
        <p:nvSpPr>
          <p:cNvPr id="4" name="Footer Placeholder 2"/>
          <p:cNvSpPr>
            <a:spLocks noGrp="1"/>
          </p:cNvSpPr>
          <p:nvPr>
            <p:ph type="ftr" sz="quarter" idx="12"/>
          </p:nvPr>
        </p:nvSpPr>
        <p:spPr/>
        <p:txBody>
          <a:bodyPr/>
          <a:lstStyle>
            <a:lvl1pPr>
              <a:defRPr dirty="0"/>
            </a:lvl1pPr>
          </a:lstStyle>
          <a:p>
            <a:pPr>
              <a:buFont typeface="Arial"/>
              <a:buNone/>
              <a:defRPr/>
            </a:pPr>
            <a:r>
              <a:rPr lang="en-US" dirty="0" smtClean="0">
                <a:effectLst>
                  <a:glow rad="139700">
                    <a:schemeClr val="bg1">
                      <a:alpha val="10000"/>
                    </a:schemeClr>
                  </a:glow>
                </a:effectLst>
              </a:rPr>
              <a:t>Basic Safety (Construction Site Safety Orientation) 00101-15</a:t>
            </a:r>
            <a:endParaRPr lang="en-US" dirty="0">
              <a:effectLst>
                <a:glow rad="139700">
                  <a:schemeClr val="bg1">
                    <a:alpha val="10000"/>
                  </a:schemeClr>
                </a:glow>
              </a:effectLst>
            </a:endParaRPr>
          </a:p>
        </p:txBody>
      </p:sp>
      <p:sp>
        <p:nvSpPr>
          <p:cNvPr id="6" name="Content Placeholder 4"/>
          <p:cNvSpPr>
            <a:spLocks noGrp="1"/>
          </p:cNvSpPr>
          <p:nvPr>
            <p:ph sz="quarter" idx="11"/>
          </p:nvPr>
        </p:nvSpPr>
        <p:spPr>
          <a:xfrm>
            <a:off x="268792" y="1093788"/>
            <a:ext cx="8606416" cy="5232400"/>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30099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9056" y="446812"/>
            <a:ext cx="8229600" cy="505605"/>
          </a:xfrm>
          <a:prstGeom prst="rect">
            <a:avLst/>
          </a:prstGeom>
        </p:spPr>
        <p:txBody>
          <a:bodyPr vert="horz"/>
          <a:lstStyle>
            <a:lvl1pPr>
              <a:defRPr b="1" i="0"/>
            </a:lvl1pPr>
          </a:lstStyle>
          <a:p>
            <a:r>
              <a:rPr lang="en-US" smtClean="0"/>
              <a:t>Click to edit Master title style</a:t>
            </a:r>
            <a:endParaRPr lang="en-US" dirty="0"/>
          </a:p>
        </p:txBody>
      </p:sp>
      <p:sp>
        <p:nvSpPr>
          <p:cNvPr id="4" name="Footer Placeholder 2"/>
          <p:cNvSpPr>
            <a:spLocks noGrp="1"/>
          </p:cNvSpPr>
          <p:nvPr>
            <p:ph type="ftr" sz="quarter" idx="12"/>
          </p:nvPr>
        </p:nvSpPr>
        <p:spPr/>
        <p:txBody>
          <a:bodyPr/>
          <a:lstStyle>
            <a:lvl1pPr>
              <a:defRPr dirty="0"/>
            </a:lvl1pPr>
          </a:lstStyle>
          <a:p>
            <a:pPr>
              <a:buFont typeface="Arial"/>
              <a:buNone/>
              <a:defRPr/>
            </a:pPr>
            <a:r>
              <a:rPr lang="en-US" dirty="0" smtClean="0">
                <a:effectLst>
                  <a:glow rad="139700">
                    <a:schemeClr val="bg1">
                      <a:alpha val="10000"/>
                    </a:schemeClr>
                  </a:glow>
                </a:effectLst>
              </a:rPr>
              <a:t>Basic Safety (Construction Site Safety Orientation) 00101-15</a:t>
            </a:r>
            <a:endParaRPr lang="en-US" dirty="0">
              <a:effectLst>
                <a:glow rad="139700">
                  <a:schemeClr val="bg1">
                    <a:alpha val="10000"/>
                  </a:schemeClr>
                </a:glow>
              </a:effectLst>
            </a:endParaRPr>
          </a:p>
        </p:txBody>
      </p:sp>
      <p:sp>
        <p:nvSpPr>
          <p:cNvPr id="6" name="Content Placeholder 4"/>
          <p:cNvSpPr>
            <a:spLocks noGrp="1"/>
          </p:cNvSpPr>
          <p:nvPr>
            <p:ph sz="quarter" idx="11"/>
          </p:nvPr>
        </p:nvSpPr>
        <p:spPr>
          <a:xfrm>
            <a:off x="268792" y="1093788"/>
            <a:ext cx="8606416" cy="5232400"/>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28662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6194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8596" y="917144"/>
            <a:ext cx="7793125" cy="495383"/>
          </a:xfrm>
          <a:prstGeom prst="rect">
            <a:avLst/>
          </a:prstGeom>
        </p:spPr>
        <p:txBody>
          <a:bodyPr/>
          <a:lstStyle>
            <a:lvl1pPr>
              <a:defRPr sz="3200"/>
            </a:lvl1pPr>
          </a:lstStyle>
          <a:p>
            <a:r>
              <a:rPr lang="en-US" smtClean="0"/>
              <a:t>Click to edit Master title style</a:t>
            </a:r>
            <a:endParaRPr lang="en-US" dirty="0"/>
          </a:p>
        </p:txBody>
      </p:sp>
      <p:sp>
        <p:nvSpPr>
          <p:cNvPr id="8" name="Text Placeholder 7"/>
          <p:cNvSpPr>
            <a:spLocks noGrp="1"/>
          </p:cNvSpPr>
          <p:nvPr>
            <p:ph type="body" sz="quarter" idx="11"/>
          </p:nvPr>
        </p:nvSpPr>
        <p:spPr>
          <a:xfrm>
            <a:off x="505632" y="1598612"/>
            <a:ext cx="8125386" cy="4221721"/>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2"/>
          </p:nvPr>
        </p:nvSpPr>
        <p:spPr/>
        <p:txBody>
          <a:bodyPr/>
          <a:lstStyle>
            <a:lvl1pPr>
              <a:defRPr/>
            </a:lvl1pPr>
          </a:lstStyle>
          <a:p>
            <a:pPr>
              <a:buFont typeface="Arial"/>
              <a:buNone/>
              <a:defRPr/>
            </a:pPr>
            <a:r>
              <a:rPr lang="en-US" dirty="0" smtClean="0">
                <a:effectLst>
                  <a:glow rad="139700">
                    <a:schemeClr val="bg1">
                      <a:alpha val="10000"/>
                    </a:schemeClr>
                  </a:glow>
                </a:effectLst>
              </a:rPr>
              <a:t>Basic Safety (Construction Site Safety Orientation)  00101-15</a:t>
            </a:r>
            <a:endParaRPr lang="en-US" dirty="0">
              <a:effectLst>
                <a:glow rad="139700">
                  <a:schemeClr val="bg1">
                    <a:alpha val="10000"/>
                  </a:schemeClr>
                </a:glow>
              </a:effectLst>
            </a:endParaRPr>
          </a:p>
        </p:txBody>
      </p:sp>
    </p:spTree>
    <p:extLst>
      <p:ext uri="{BB962C8B-B14F-4D97-AF65-F5344CB8AC3E}">
        <p14:creationId xmlns:p14="http://schemas.microsoft.com/office/powerpoint/2010/main" val="36975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8596" y="917144"/>
            <a:ext cx="7793125" cy="495383"/>
          </a:xfrm>
          <a:prstGeom prst="rect">
            <a:avLst/>
          </a:prstGeom>
        </p:spPr>
        <p:txBody>
          <a:bodyPr/>
          <a:lstStyle>
            <a:lvl1pPr>
              <a:defRPr sz="3200"/>
            </a:lvl1pPr>
          </a:lstStyle>
          <a:p>
            <a:r>
              <a:rPr lang="en-US" smtClean="0"/>
              <a:t>Click to edit Master title style</a:t>
            </a:r>
            <a:endParaRPr lang="en-US" dirty="0"/>
          </a:p>
        </p:txBody>
      </p:sp>
      <p:sp>
        <p:nvSpPr>
          <p:cNvPr id="8" name="Text Placeholder 7"/>
          <p:cNvSpPr>
            <a:spLocks noGrp="1"/>
          </p:cNvSpPr>
          <p:nvPr>
            <p:ph type="body" sz="quarter" idx="11"/>
          </p:nvPr>
        </p:nvSpPr>
        <p:spPr>
          <a:xfrm>
            <a:off x="505632" y="1598612"/>
            <a:ext cx="8125386" cy="4221721"/>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2"/>
          <p:cNvSpPr>
            <a:spLocks noGrp="1"/>
          </p:cNvSpPr>
          <p:nvPr>
            <p:ph type="ftr" sz="quarter" idx="12"/>
          </p:nvPr>
        </p:nvSpPr>
        <p:spPr/>
        <p:txBody>
          <a:bodyPr/>
          <a:lstStyle>
            <a:lvl1pPr>
              <a:defRPr dirty="0"/>
            </a:lvl1pPr>
          </a:lstStyle>
          <a:p>
            <a:pPr>
              <a:buFont typeface="Arial"/>
              <a:buNone/>
              <a:defRPr/>
            </a:pPr>
            <a:r>
              <a:rPr lang="en-US" dirty="0" smtClean="0">
                <a:effectLst>
                  <a:glow rad="139700">
                    <a:schemeClr val="bg1">
                      <a:alpha val="10000"/>
                    </a:schemeClr>
                  </a:glow>
                </a:effectLst>
              </a:rPr>
              <a:t>Basic Safety (Construction Site Safety Orientation)  00101-15</a:t>
            </a:r>
            <a:endParaRPr lang="en-US" dirty="0">
              <a:effectLst>
                <a:glow rad="139700">
                  <a:schemeClr val="bg1">
                    <a:alpha val="10000"/>
                  </a:schemeClr>
                </a:glow>
              </a:effectLst>
            </a:endParaRPr>
          </a:p>
        </p:txBody>
      </p:sp>
    </p:spTree>
    <p:extLst>
      <p:ext uri="{BB962C8B-B14F-4D97-AF65-F5344CB8AC3E}">
        <p14:creationId xmlns:p14="http://schemas.microsoft.com/office/powerpoint/2010/main" val="29696765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theme" Target="../theme/theme2.xml"/><Relationship Id="rId3"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theme" Target="../theme/theme3.xml"/><Relationship Id="rId7" Type="http://schemas.openxmlformats.org/officeDocument/2006/relationships/image" Target="../media/image4.jpeg"/><Relationship Id="rId1" Type="http://schemas.openxmlformats.org/officeDocument/2006/relationships/slideLayout" Target="../slideLayouts/slideLayout3.xml"/><Relationship Id="rId2"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11" Type="http://schemas.openxmlformats.org/officeDocument/2006/relationships/theme" Target="../theme/theme4.xml"/><Relationship Id="rId12" Type="http://schemas.openxmlformats.org/officeDocument/2006/relationships/image" Target="../media/image8.jpeg"/><Relationship Id="rId1" Type="http://schemas.openxmlformats.org/officeDocument/2006/relationships/slideLayout" Target="../slideLayouts/slideLayout8.xml"/><Relationship Id="rId2" Type="http://schemas.openxmlformats.org/officeDocument/2006/relationships/slideLayout" Target="../slideLayouts/slideLayout9.xml"/><Relationship Id="rId3" Type="http://schemas.openxmlformats.org/officeDocument/2006/relationships/slideLayout" Target="../slideLayouts/slideLayout10.xml"/><Relationship Id="rId4" Type="http://schemas.openxmlformats.org/officeDocument/2006/relationships/slideLayout" Target="../slideLayouts/slideLayout11.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 Id="rId9" Type="http://schemas.openxmlformats.org/officeDocument/2006/relationships/slideLayout" Target="../slideLayouts/slideLayout16.xml"/><Relationship Id="rId10"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18.xml"/><Relationship Id="rId2"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flipH="1">
            <a:off x="0" y="6129338"/>
            <a:ext cx="9144000" cy="317500"/>
          </a:xfrm>
          <a:prstGeom prst="rect">
            <a:avLst/>
          </a:prstGeom>
          <a:gradFill flip="none" rotWithShape="1">
            <a:gsLst>
              <a:gs pos="6000">
                <a:schemeClr val="bg1">
                  <a:alpha val="91000"/>
                </a:schemeClr>
              </a:gs>
              <a:gs pos="93000">
                <a:srgbClr val="000000">
                  <a:alpha val="71000"/>
                </a:srgbClr>
              </a:gs>
            </a:gsLst>
            <a:lin ang="0" scaled="1"/>
            <a:tileRect/>
          </a:gra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0" y="547688"/>
            <a:ext cx="9144000" cy="700087"/>
          </a:xfrm>
          <a:prstGeom prst="rect">
            <a:avLst/>
          </a:prstGeom>
          <a:gradFill flip="none" rotWithShape="1">
            <a:gsLst>
              <a:gs pos="51000">
                <a:schemeClr val="tx1"/>
              </a:gs>
              <a:gs pos="100000">
                <a:srgbClr val="FFFFFF">
                  <a:alpha val="71000"/>
                </a:srgbClr>
              </a:gs>
            </a:gsLst>
            <a:lin ang="0" scaled="1"/>
            <a:tileRect/>
          </a:gra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 name="Title 1"/>
          <p:cNvSpPr txBox="1">
            <a:spLocks/>
          </p:cNvSpPr>
          <p:nvPr/>
        </p:nvSpPr>
        <p:spPr>
          <a:xfrm>
            <a:off x="-3" y="547199"/>
            <a:ext cx="8229600" cy="701297"/>
          </a:xfrm>
          <a:prstGeom prst="rect">
            <a:avLst/>
          </a:prstGeom>
        </p:spPr>
        <p:txBody>
          <a:bodyPr anchor="ctr"/>
          <a:lstStyle>
            <a:lvl1pPr algn="l" defTabSz="457200" rtl="0" eaLnBrk="1" latinLnBrk="0" hangingPunct="1">
              <a:spcBef>
                <a:spcPct val="0"/>
              </a:spcBef>
              <a:buNone/>
              <a:defRPr sz="2400" b="0" i="0" kern="1200" spc="0" baseline="0">
                <a:solidFill>
                  <a:schemeClr val="bg1">
                    <a:lumMod val="95000"/>
                  </a:schemeClr>
                </a:solidFill>
                <a:effectLst/>
                <a:latin typeface="Verdana"/>
                <a:ea typeface="+mj-ea"/>
                <a:cs typeface="+mj-cs"/>
              </a:defRPr>
            </a:lvl1pPr>
          </a:lstStyle>
          <a:p>
            <a:pPr fontAlgn="auto">
              <a:spcAft>
                <a:spcPts val="0"/>
              </a:spcAft>
              <a:defRPr/>
            </a:pPr>
            <a:r>
              <a:rPr lang="en-US" sz="3200" dirty="0" smtClean="0">
                <a:effectLst>
                  <a:glow rad="114300">
                    <a:srgbClr val="FFFF00">
                      <a:alpha val="14000"/>
                    </a:srgbClr>
                  </a:glow>
                </a:effectLst>
              </a:rPr>
              <a:t>CORE CURRICULUM</a:t>
            </a:r>
            <a:endParaRPr lang="en-US" sz="3200" dirty="0">
              <a:effectLst>
                <a:glow rad="114300">
                  <a:srgbClr val="FFFF00">
                    <a:alpha val="14000"/>
                  </a:srgbClr>
                </a:glow>
              </a:effectLst>
            </a:endParaRPr>
          </a:p>
        </p:txBody>
      </p:sp>
      <p:sp>
        <p:nvSpPr>
          <p:cNvPr id="8" name="Text Placeholder 2"/>
          <p:cNvSpPr txBox="1">
            <a:spLocks/>
          </p:cNvSpPr>
          <p:nvPr/>
        </p:nvSpPr>
        <p:spPr>
          <a:xfrm>
            <a:off x="940172" y="6102302"/>
            <a:ext cx="7041840" cy="34453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fontAlgn="auto">
              <a:spcAft>
                <a:spcPts val="0"/>
              </a:spcAft>
              <a:buFont typeface="Arial"/>
              <a:buNone/>
              <a:defRPr/>
            </a:pPr>
            <a:r>
              <a:rPr lang="en-US" sz="1800" dirty="0" smtClean="0">
                <a:effectLst>
                  <a:glow rad="139700">
                    <a:schemeClr val="bg1">
                      <a:alpha val="10000"/>
                    </a:schemeClr>
                  </a:glow>
                </a:effectLst>
              </a:rPr>
              <a:t>Basic Safety (Construction Site Safety Orientation) 00101-15</a:t>
            </a:r>
            <a:endParaRPr lang="en-US" sz="1800" dirty="0">
              <a:effectLst>
                <a:glow rad="139700">
                  <a:schemeClr val="bg1">
                    <a:alpha val="10000"/>
                  </a:schemeClr>
                </a:glow>
              </a:effectLst>
            </a:endParaRPr>
          </a:p>
        </p:txBody>
      </p:sp>
      <p:pic>
        <p:nvPicPr>
          <p:cNvPr id="2" name="Picture 1" descr="NCCER_Logo_digital.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759700" y="5357813"/>
            <a:ext cx="1238250" cy="1231900"/>
          </a:xfrm>
          <a:prstGeom prst="rect">
            <a:avLst/>
          </a:prstGeom>
          <a:ln>
            <a:noFill/>
          </a:ln>
          <a:effectLst>
            <a:outerShdw blurRad="247650" dist="139700" dir="2700000" sx="92000" sy="92000" algn="tl" rotWithShape="0">
              <a:srgbClr val="333333">
                <a:alpha val="65000"/>
              </a:srgbClr>
            </a:outerShdw>
          </a:effectLst>
        </p:spPr>
      </p:pic>
    </p:spTree>
  </p:cSld>
  <p:clrMap bg1="lt1" tx1="dk1" bg2="lt2" tx2="dk2" accent1="accent1" accent2="accent2" accent3="accent3" accent4="accent4" accent5="accent5" accent6="accent6" hlink="hlink" folHlink="folHlink"/>
  <p:sldLayoutIdLst>
    <p:sldLayoutId id="2147483968" r:id="rId1"/>
  </p:sldLayoutIdLs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dt="0"/>
  <p:txStyles>
    <p:titleStyle>
      <a:lvl1pPr algn="l" defTabSz="457200" rtl="0" eaLnBrk="0" fontAlgn="base" hangingPunct="0">
        <a:spcBef>
          <a:spcPct val="0"/>
        </a:spcBef>
        <a:spcAft>
          <a:spcPct val="0"/>
        </a:spcAft>
        <a:defRPr sz="2400" kern="1200">
          <a:solidFill>
            <a:srgbClr val="F2F2F2"/>
          </a:solidFill>
          <a:latin typeface="Verdana"/>
          <a:ea typeface="ＭＳ Ｐゴシック" charset="0"/>
          <a:cs typeface="ＭＳ Ｐゴシック" charset="0"/>
        </a:defRPr>
      </a:lvl1pPr>
      <a:lvl2pPr algn="l" defTabSz="457200" rtl="0" eaLnBrk="0" fontAlgn="base" hangingPunct="0">
        <a:spcBef>
          <a:spcPct val="0"/>
        </a:spcBef>
        <a:spcAft>
          <a:spcPct val="0"/>
        </a:spcAft>
        <a:defRPr sz="2400">
          <a:solidFill>
            <a:srgbClr val="F2F2F2"/>
          </a:solidFill>
          <a:latin typeface="Verdana" charset="0"/>
          <a:ea typeface="ＭＳ Ｐゴシック" charset="0"/>
          <a:cs typeface="ＭＳ Ｐゴシック" charset="0"/>
        </a:defRPr>
      </a:lvl2pPr>
      <a:lvl3pPr algn="l" defTabSz="457200" rtl="0" eaLnBrk="0" fontAlgn="base" hangingPunct="0">
        <a:spcBef>
          <a:spcPct val="0"/>
        </a:spcBef>
        <a:spcAft>
          <a:spcPct val="0"/>
        </a:spcAft>
        <a:defRPr sz="2400">
          <a:solidFill>
            <a:srgbClr val="F2F2F2"/>
          </a:solidFill>
          <a:latin typeface="Verdana" charset="0"/>
          <a:ea typeface="ＭＳ Ｐゴシック" charset="0"/>
          <a:cs typeface="ＭＳ Ｐゴシック" charset="0"/>
        </a:defRPr>
      </a:lvl3pPr>
      <a:lvl4pPr algn="l" defTabSz="457200" rtl="0" eaLnBrk="0" fontAlgn="base" hangingPunct="0">
        <a:spcBef>
          <a:spcPct val="0"/>
        </a:spcBef>
        <a:spcAft>
          <a:spcPct val="0"/>
        </a:spcAft>
        <a:defRPr sz="2400">
          <a:solidFill>
            <a:srgbClr val="F2F2F2"/>
          </a:solidFill>
          <a:latin typeface="Verdana" charset="0"/>
          <a:ea typeface="ＭＳ Ｐゴシック" charset="0"/>
          <a:cs typeface="ＭＳ Ｐゴシック" charset="0"/>
        </a:defRPr>
      </a:lvl4pPr>
      <a:lvl5pPr algn="l" defTabSz="457200" rtl="0" eaLnBrk="0" fontAlgn="base" hangingPunct="0">
        <a:spcBef>
          <a:spcPct val="0"/>
        </a:spcBef>
        <a:spcAft>
          <a:spcPct val="0"/>
        </a:spcAft>
        <a:defRPr sz="2400">
          <a:solidFill>
            <a:srgbClr val="F2F2F2"/>
          </a:solidFill>
          <a:latin typeface="Verdana" charset="0"/>
          <a:ea typeface="ＭＳ Ｐゴシック" charset="0"/>
          <a:cs typeface="ＭＳ Ｐゴシック" charset="0"/>
        </a:defRPr>
      </a:lvl5pPr>
      <a:lvl6pPr marL="457200" algn="l" defTabSz="457200" rtl="0" fontAlgn="base">
        <a:spcBef>
          <a:spcPct val="0"/>
        </a:spcBef>
        <a:spcAft>
          <a:spcPct val="0"/>
        </a:spcAft>
        <a:defRPr sz="2400">
          <a:solidFill>
            <a:srgbClr val="F2F2F2"/>
          </a:solidFill>
          <a:latin typeface="Verdana" charset="0"/>
          <a:ea typeface="ＭＳ Ｐゴシック" charset="0"/>
          <a:cs typeface="ＭＳ Ｐゴシック" charset="0"/>
        </a:defRPr>
      </a:lvl6pPr>
      <a:lvl7pPr marL="914400" algn="l" defTabSz="457200" rtl="0" fontAlgn="base">
        <a:spcBef>
          <a:spcPct val="0"/>
        </a:spcBef>
        <a:spcAft>
          <a:spcPct val="0"/>
        </a:spcAft>
        <a:defRPr sz="2400">
          <a:solidFill>
            <a:srgbClr val="F2F2F2"/>
          </a:solidFill>
          <a:latin typeface="Verdana" charset="0"/>
          <a:ea typeface="ＭＳ Ｐゴシック" charset="0"/>
          <a:cs typeface="ＭＳ Ｐゴシック" charset="0"/>
        </a:defRPr>
      </a:lvl7pPr>
      <a:lvl8pPr marL="1371600" algn="l" defTabSz="457200" rtl="0" fontAlgn="base">
        <a:spcBef>
          <a:spcPct val="0"/>
        </a:spcBef>
        <a:spcAft>
          <a:spcPct val="0"/>
        </a:spcAft>
        <a:defRPr sz="2400">
          <a:solidFill>
            <a:srgbClr val="F2F2F2"/>
          </a:solidFill>
          <a:latin typeface="Verdana" charset="0"/>
          <a:ea typeface="ＭＳ Ｐゴシック" charset="0"/>
          <a:cs typeface="ＭＳ Ｐゴシック" charset="0"/>
        </a:defRPr>
      </a:lvl8pPr>
      <a:lvl9pPr marL="1828800" algn="l" defTabSz="457200" rtl="0" fontAlgn="base">
        <a:spcBef>
          <a:spcPct val="0"/>
        </a:spcBef>
        <a:spcAft>
          <a:spcPct val="0"/>
        </a:spcAft>
        <a:defRPr sz="2400">
          <a:solidFill>
            <a:srgbClr val="F2F2F2"/>
          </a:solidFill>
          <a:latin typeface="Verdan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3364827" y="5967413"/>
            <a:ext cx="5018761" cy="365125"/>
          </a:xfrm>
          <a:prstGeom prst="rect">
            <a:avLst/>
          </a:prstGeom>
        </p:spPr>
        <p:txBody>
          <a:bodyPr vert="horz" lIns="91440" tIns="45720" rIns="91440" bIns="45720" rtlCol="0" anchor="ctr"/>
          <a:lstStyle>
            <a:lvl1pPr algn="r" fontAlgn="auto">
              <a:spcBef>
                <a:spcPts val="0"/>
              </a:spcBef>
              <a:spcAft>
                <a:spcPts val="0"/>
              </a:spcAft>
              <a:defRPr sz="1200" dirty="0">
                <a:solidFill>
                  <a:schemeClr val="tx1">
                    <a:lumMod val="75000"/>
                    <a:lumOff val="25000"/>
                  </a:schemeClr>
                </a:solidFill>
                <a:latin typeface="+mn-lt"/>
                <a:ea typeface="+mn-ea"/>
                <a:cs typeface="+mn-cs"/>
              </a:defRPr>
            </a:lvl1pPr>
          </a:lstStyle>
          <a:p>
            <a:pPr>
              <a:buFont typeface="Arial"/>
              <a:buNone/>
              <a:defRPr/>
            </a:pPr>
            <a:r>
              <a:rPr lang="en-US" dirty="0" smtClean="0">
                <a:effectLst>
                  <a:glow rad="139700">
                    <a:schemeClr val="bg1">
                      <a:alpha val="10000"/>
                    </a:schemeClr>
                  </a:glow>
                </a:effectLst>
              </a:rPr>
              <a:t>Basic Safety (Construction Site Safety Orientation) 00101-15</a:t>
            </a:r>
            <a:endParaRPr lang="en-US" dirty="0">
              <a:effectLst>
                <a:glow rad="139700">
                  <a:schemeClr val="bg1">
                    <a:alpha val="10000"/>
                  </a:schemeClr>
                </a:glow>
              </a:effectLst>
            </a:endParaRPr>
          </a:p>
        </p:txBody>
      </p:sp>
    </p:spTree>
  </p:cSld>
  <p:clrMap bg1="lt1" tx1="dk1" bg2="lt2" tx2="dk2" accent1="accent1" accent2="accent2" accent3="accent3" accent4="accent4" accent5="accent5" accent6="accent6" hlink="hlink" folHlink="folHlink"/>
  <p:sldLayoutIdLst>
    <p:sldLayoutId id="2147483969" r:id="rId1"/>
  </p:sldLayoutIdLst>
  <p:timing>
    <p:tnLst>
      <p:par>
        <p:cTn xmlns:p14="http://schemas.microsoft.com/office/powerpoint/2010/main" id="1" dur="indefinite" restart="never" nodeType="tmRoot"/>
      </p:par>
    </p:tnLst>
  </p:timing>
  <p:hf sldNum="0" hdr="0" dt="0"/>
  <p:txStyles>
    <p:titleStyle>
      <a:lvl1pPr algn="r" defTabSz="457200" rtl="0" eaLnBrk="0" fontAlgn="base" hangingPunct="0">
        <a:spcBef>
          <a:spcPct val="0"/>
        </a:spcBef>
        <a:spcAft>
          <a:spcPct val="0"/>
        </a:spcAft>
        <a:defRPr sz="1400" kern="1200">
          <a:solidFill>
            <a:srgbClr val="7F7F7F"/>
          </a:solidFill>
          <a:latin typeface="+mj-lt"/>
          <a:ea typeface="ＭＳ Ｐゴシック" charset="0"/>
          <a:cs typeface="ＭＳ Ｐゴシック" charset="0"/>
        </a:defRPr>
      </a:lvl1pPr>
      <a:lvl2pPr algn="r" defTabSz="457200" rtl="0" eaLnBrk="0" fontAlgn="base" hangingPunct="0">
        <a:spcBef>
          <a:spcPct val="0"/>
        </a:spcBef>
        <a:spcAft>
          <a:spcPct val="0"/>
        </a:spcAft>
        <a:defRPr sz="1400">
          <a:solidFill>
            <a:srgbClr val="7F7F7F"/>
          </a:solidFill>
          <a:latin typeface="Arial" charset="0"/>
          <a:ea typeface="ＭＳ Ｐゴシック" charset="0"/>
          <a:cs typeface="ＭＳ Ｐゴシック" charset="0"/>
        </a:defRPr>
      </a:lvl2pPr>
      <a:lvl3pPr algn="r" defTabSz="457200" rtl="0" eaLnBrk="0" fontAlgn="base" hangingPunct="0">
        <a:spcBef>
          <a:spcPct val="0"/>
        </a:spcBef>
        <a:spcAft>
          <a:spcPct val="0"/>
        </a:spcAft>
        <a:defRPr sz="1400">
          <a:solidFill>
            <a:srgbClr val="7F7F7F"/>
          </a:solidFill>
          <a:latin typeface="Arial" charset="0"/>
          <a:ea typeface="ＭＳ Ｐゴシック" charset="0"/>
          <a:cs typeface="ＭＳ Ｐゴシック" charset="0"/>
        </a:defRPr>
      </a:lvl3pPr>
      <a:lvl4pPr algn="r" defTabSz="457200" rtl="0" eaLnBrk="0" fontAlgn="base" hangingPunct="0">
        <a:spcBef>
          <a:spcPct val="0"/>
        </a:spcBef>
        <a:spcAft>
          <a:spcPct val="0"/>
        </a:spcAft>
        <a:defRPr sz="1400">
          <a:solidFill>
            <a:srgbClr val="7F7F7F"/>
          </a:solidFill>
          <a:latin typeface="Arial" charset="0"/>
          <a:ea typeface="ＭＳ Ｐゴシック" charset="0"/>
          <a:cs typeface="ＭＳ Ｐゴシック" charset="0"/>
        </a:defRPr>
      </a:lvl4pPr>
      <a:lvl5pPr algn="r" defTabSz="457200" rtl="0" eaLnBrk="0" fontAlgn="base" hangingPunct="0">
        <a:spcBef>
          <a:spcPct val="0"/>
        </a:spcBef>
        <a:spcAft>
          <a:spcPct val="0"/>
        </a:spcAft>
        <a:defRPr sz="1400">
          <a:solidFill>
            <a:srgbClr val="7F7F7F"/>
          </a:solidFill>
          <a:latin typeface="Arial" charset="0"/>
          <a:ea typeface="ＭＳ Ｐゴシック" charset="0"/>
          <a:cs typeface="ＭＳ Ｐゴシック" charset="0"/>
        </a:defRPr>
      </a:lvl5pPr>
      <a:lvl6pPr marL="457200" algn="r" defTabSz="457200" rtl="0" fontAlgn="base">
        <a:spcBef>
          <a:spcPct val="0"/>
        </a:spcBef>
        <a:spcAft>
          <a:spcPct val="0"/>
        </a:spcAft>
        <a:defRPr sz="1400">
          <a:solidFill>
            <a:srgbClr val="7F7F7F"/>
          </a:solidFill>
          <a:latin typeface="Arial" charset="0"/>
          <a:ea typeface="ＭＳ Ｐゴシック" charset="0"/>
          <a:cs typeface="ＭＳ Ｐゴシック" charset="0"/>
        </a:defRPr>
      </a:lvl6pPr>
      <a:lvl7pPr marL="914400" algn="r" defTabSz="457200" rtl="0" fontAlgn="base">
        <a:spcBef>
          <a:spcPct val="0"/>
        </a:spcBef>
        <a:spcAft>
          <a:spcPct val="0"/>
        </a:spcAft>
        <a:defRPr sz="1400">
          <a:solidFill>
            <a:srgbClr val="7F7F7F"/>
          </a:solidFill>
          <a:latin typeface="Arial" charset="0"/>
          <a:ea typeface="ＭＳ Ｐゴシック" charset="0"/>
          <a:cs typeface="ＭＳ Ｐゴシック" charset="0"/>
        </a:defRPr>
      </a:lvl7pPr>
      <a:lvl8pPr marL="1371600" algn="r" defTabSz="457200" rtl="0" fontAlgn="base">
        <a:spcBef>
          <a:spcPct val="0"/>
        </a:spcBef>
        <a:spcAft>
          <a:spcPct val="0"/>
        </a:spcAft>
        <a:defRPr sz="1400">
          <a:solidFill>
            <a:srgbClr val="7F7F7F"/>
          </a:solidFill>
          <a:latin typeface="Arial" charset="0"/>
          <a:ea typeface="ＭＳ Ｐゴシック" charset="0"/>
          <a:cs typeface="ＭＳ Ｐゴシック" charset="0"/>
        </a:defRPr>
      </a:lvl8pPr>
      <a:lvl9pPr marL="1828800" algn="r" defTabSz="457200" rtl="0" fontAlgn="base">
        <a:spcBef>
          <a:spcPct val="0"/>
        </a:spcBef>
        <a:spcAft>
          <a:spcPct val="0"/>
        </a:spcAft>
        <a:defRPr sz="1400">
          <a:solidFill>
            <a:srgbClr val="7F7F7F"/>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2800" kern="1200">
          <a:solidFill>
            <a:srgbClr val="F2F2F2"/>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400" kern="1200">
          <a:solidFill>
            <a:srgbClr val="F2F2F2"/>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000" kern="1200">
          <a:solidFill>
            <a:srgbClr val="F2F2F2"/>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kern="1200">
          <a:solidFill>
            <a:srgbClr val="F2F2F2"/>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kern="1200">
          <a:solidFill>
            <a:srgbClr val="F2F2F2"/>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315345" y="6467475"/>
            <a:ext cx="4915844" cy="219075"/>
          </a:xfrm>
          <a:prstGeom prst="rect">
            <a:avLst/>
          </a:prstGeom>
        </p:spPr>
        <p:txBody>
          <a:bodyPr vert="horz" lIns="91440" tIns="45720" rIns="91440" bIns="45720" rtlCol="0" anchor="ctr"/>
          <a:lstStyle>
            <a:lvl1pPr algn="r" fontAlgn="auto">
              <a:spcBef>
                <a:spcPts val="0"/>
              </a:spcBef>
              <a:spcAft>
                <a:spcPts val="0"/>
              </a:spcAft>
              <a:defRPr sz="1200" dirty="0">
                <a:solidFill>
                  <a:schemeClr val="bg1">
                    <a:lumMod val="85000"/>
                  </a:schemeClr>
                </a:solidFill>
                <a:latin typeface="+mn-lt"/>
                <a:ea typeface="+mn-ea"/>
                <a:cs typeface="+mn-cs"/>
              </a:defRPr>
            </a:lvl1pPr>
          </a:lstStyle>
          <a:p>
            <a:pPr>
              <a:buFont typeface="Arial"/>
              <a:buNone/>
              <a:defRPr/>
            </a:pPr>
            <a:r>
              <a:rPr lang="en-US" dirty="0" smtClean="0">
                <a:effectLst>
                  <a:glow rad="139700">
                    <a:schemeClr val="bg1">
                      <a:alpha val="10000"/>
                    </a:schemeClr>
                  </a:glow>
                </a:effectLst>
              </a:rPr>
              <a:t>Basic Safety (Construction Site Safety Orientation) 00101-15</a:t>
            </a:r>
            <a:endParaRPr lang="en-US" dirty="0">
              <a:effectLst>
                <a:glow rad="139700">
                  <a:schemeClr val="bg1">
                    <a:alpha val="10000"/>
                  </a:schemeClr>
                </a:glow>
              </a:effectLst>
            </a:endParaRPr>
          </a:p>
        </p:txBody>
      </p:sp>
    </p:spTree>
  </p:cSld>
  <p:clrMap bg1="lt1" tx1="dk1" bg2="lt2" tx2="dk2" accent1="accent1" accent2="accent2" accent3="accent3" accent4="accent4" accent5="accent5" accent6="accent6" hlink="hlink" folHlink="folHlink"/>
  <p:sldLayoutIdLst>
    <p:sldLayoutId id="2147483970" r:id="rId1"/>
    <p:sldLayoutId id="2147483972" r:id="rId2"/>
    <p:sldLayoutId id="2147483973" r:id="rId3"/>
    <p:sldLayoutId id="2147483974" r:id="rId4"/>
    <p:sldLayoutId id="2147483980" r:id="rId5"/>
  </p:sldLayoutIdLst>
  <p:timing>
    <p:tnLst>
      <p:par>
        <p:cTn xmlns:p14="http://schemas.microsoft.com/office/powerpoint/2010/main" id="1" dur="indefinite" restart="never" nodeType="tmRoot"/>
      </p:par>
    </p:tnLst>
  </p:timing>
  <p:hf sldNum="0" hdr="0" dt="0"/>
  <p:txStyles>
    <p:titleStyle>
      <a:lvl1pPr algn="l" defTabSz="457200" rtl="0" eaLnBrk="0" fontAlgn="base" hangingPunct="0">
        <a:spcBef>
          <a:spcPct val="0"/>
        </a:spcBef>
        <a:spcAft>
          <a:spcPct val="0"/>
        </a:spcAft>
        <a:defRPr sz="3200" kern="1200">
          <a:solidFill>
            <a:schemeClr val="bg1"/>
          </a:solidFill>
          <a:latin typeface="+mj-lt"/>
          <a:ea typeface="ＭＳ Ｐゴシック" charset="0"/>
          <a:cs typeface="ＭＳ Ｐゴシック" charset="0"/>
        </a:defRPr>
      </a:lvl1pPr>
      <a:lvl2pPr algn="l" defTabSz="457200" rtl="0" eaLnBrk="0" fontAlgn="base" hangingPunct="0">
        <a:spcBef>
          <a:spcPct val="0"/>
        </a:spcBef>
        <a:spcAft>
          <a:spcPct val="0"/>
        </a:spcAft>
        <a:defRPr sz="3200">
          <a:solidFill>
            <a:schemeClr val="bg1"/>
          </a:solidFill>
          <a:latin typeface="Arial" charset="0"/>
          <a:ea typeface="ＭＳ Ｐゴシック" charset="0"/>
          <a:cs typeface="ＭＳ Ｐゴシック" charset="0"/>
        </a:defRPr>
      </a:lvl2pPr>
      <a:lvl3pPr algn="l" defTabSz="457200" rtl="0" eaLnBrk="0" fontAlgn="base" hangingPunct="0">
        <a:spcBef>
          <a:spcPct val="0"/>
        </a:spcBef>
        <a:spcAft>
          <a:spcPct val="0"/>
        </a:spcAft>
        <a:defRPr sz="3200">
          <a:solidFill>
            <a:schemeClr val="bg1"/>
          </a:solidFill>
          <a:latin typeface="Arial" charset="0"/>
          <a:ea typeface="ＭＳ Ｐゴシック" charset="0"/>
          <a:cs typeface="ＭＳ Ｐゴシック" charset="0"/>
        </a:defRPr>
      </a:lvl3pPr>
      <a:lvl4pPr algn="l" defTabSz="457200" rtl="0" eaLnBrk="0" fontAlgn="base" hangingPunct="0">
        <a:spcBef>
          <a:spcPct val="0"/>
        </a:spcBef>
        <a:spcAft>
          <a:spcPct val="0"/>
        </a:spcAft>
        <a:defRPr sz="3200">
          <a:solidFill>
            <a:schemeClr val="bg1"/>
          </a:solidFill>
          <a:latin typeface="Arial" charset="0"/>
          <a:ea typeface="ＭＳ Ｐゴシック" charset="0"/>
          <a:cs typeface="ＭＳ Ｐゴシック" charset="0"/>
        </a:defRPr>
      </a:lvl4pPr>
      <a:lvl5pPr algn="l" defTabSz="457200" rtl="0" eaLnBrk="0" fontAlgn="base" hangingPunct="0">
        <a:spcBef>
          <a:spcPct val="0"/>
        </a:spcBef>
        <a:spcAft>
          <a:spcPct val="0"/>
        </a:spcAft>
        <a:defRPr sz="3200">
          <a:solidFill>
            <a:schemeClr val="bg1"/>
          </a:solidFill>
          <a:latin typeface="Arial" charset="0"/>
          <a:ea typeface="ＭＳ Ｐゴシック" charset="0"/>
          <a:cs typeface="ＭＳ Ｐゴシック" charset="0"/>
        </a:defRPr>
      </a:lvl5pPr>
      <a:lvl6pPr marL="457200" algn="l" defTabSz="457200" rtl="0" fontAlgn="base">
        <a:spcBef>
          <a:spcPct val="0"/>
        </a:spcBef>
        <a:spcAft>
          <a:spcPct val="0"/>
        </a:spcAft>
        <a:defRPr sz="3200">
          <a:solidFill>
            <a:schemeClr val="bg1"/>
          </a:solidFill>
          <a:latin typeface="Arial" charset="0"/>
          <a:ea typeface="ＭＳ Ｐゴシック" charset="0"/>
          <a:cs typeface="ＭＳ Ｐゴシック" charset="0"/>
        </a:defRPr>
      </a:lvl6pPr>
      <a:lvl7pPr marL="914400" algn="l" defTabSz="457200" rtl="0" fontAlgn="base">
        <a:spcBef>
          <a:spcPct val="0"/>
        </a:spcBef>
        <a:spcAft>
          <a:spcPct val="0"/>
        </a:spcAft>
        <a:defRPr sz="3200">
          <a:solidFill>
            <a:schemeClr val="bg1"/>
          </a:solidFill>
          <a:latin typeface="Arial" charset="0"/>
          <a:ea typeface="ＭＳ Ｐゴシック" charset="0"/>
          <a:cs typeface="ＭＳ Ｐゴシック" charset="0"/>
        </a:defRPr>
      </a:lvl7pPr>
      <a:lvl8pPr marL="1371600" algn="l" defTabSz="457200" rtl="0" fontAlgn="base">
        <a:spcBef>
          <a:spcPct val="0"/>
        </a:spcBef>
        <a:spcAft>
          <a:spcPct val="0"/>
        </a:spcAft>
        <a:defRPr sz="3200">
          <a:solidFill>
            <a:schemeClr val="bg1"/>
          </a:solidFill>
          <a:latin typeface="Arial" charset="0"/>
          <a:ea typeface="ＭＳ Ｐゴシック" charset="0"/>
          <a:cs typeface="ＭＳ Ｐゴシック" charset="0"/>
        </a:defRPr>
      </a:lvl8pPr>
      <a:lvl9pPr marL="1828800" algn="l" defTabSz="457200" rtl="0" fontAlgn="base">
        <a:spcBef>
          <a:spcPct val="0"/>
        </a:spcBef>
        <a:spcAft>
          <a:spcPct val="0"/>
        </a:spcAft>
        <a:defRPr sz="3200">
          <a:solidFill>
            <a:schemeClr val="bg1"/>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2045287" y="5873750"/>
            <a:ext cx="5538201" cy="365125"/>
          </a:xfrm>
          <a:prstGeom prst="rect">
            <a:avLst/>
          </a:prstGeom>
        </p:spPr>
        <p:txBody>
          <a:bodyPr vert="horz" lIns="91440" tIns="45720" rIns="91440" bIns="45720" rtlCol="0" anchor="ctr"/>
          <a:lstStyle>
            <a:lvl1pPr algn="r" fontAlgn="auto">
              <a:spcBef>
                <a:spcPts val="0"/>
              </a:spcBef>
              <a:spcAft>
                <a:spcPts val="0"/>
              </a:spcAft>
              <a:defRPr sz="1200" dirty="0">
                <a:solidFill>
                  <a:schemeClr val="tx1">
                    <a:lumMod val="65000"/>
                    <a:lumOff val="35000"/>
                  </a:schemeClr>
                </a:solidFill>
                <a:latin typeface="+mn-lt"/>
                <a:ea typeface="+mn-ea"/>
                <a:cs typeface="+mn-cs"/>
              </a:defRPr>
            </a:lvl1pPr>
          </a:lstStyle>
          <a:p>
            <a:pPr>
              <a:buFont typeface="Arial"/>
              <a:buNone/>
              <a:defRPr/>
            </a:pPr>
            <a:r>
              <a:rPr lang="en-US" dirty="0" smtClean="0">
                <a:effectLst>
                  <a:glow rad="139700">
                    <a:schemeClr val="bg1">
                      <a:alpha val="10000"/>
                    </a:schemeClr>
                  </a:glow>
                </a:effectLst>
              </a:rPr>
              <a:t>Basic Safety (Construction Site Safety Orientation)  00101-15</a:t>
            </a:r>
            <a:endParaRPr lang="en-US" dirty="0">
              <a:effectLst>
                <a:glow rad="139700">
                  <a:schemeClr val="bg1">
                    <a:alpha val="10000"/>
                  </a:schemeClr>
                </a:glow>
              </a:effectLst>
            </a:endParaRPr>
          </a:p>
        </p:txBody>
      </p:sp>
    </p:spTree>
  </p:cSld>
  <p:clrMap bg1="lt1" tx1="dk1" bg2="lt2" tx2="dk2" accent1="accent1" accent2="accent2" accent3="accent3" accent4="accent4" accent5="accent5" accent6="accent6" hlink="hlink" folHlink="folHlink"/>
  <p:sldLayoutIdLst>
    <p:sldLayoutId id="2147483971" r:id="rId1"/>
    <p:sldLayoutId id="2147483975" r:id="rId2"/>
    <p:sldLayoutId id="2147483976" r:id="rId3"/>
    <p:sldLayoutId id="2147483977" r:id="rId4"/>
    <p:sldLayoutId id="2147483983" r:id="rId5"/>
    <p:sldLayoutId id="2147483984" r:id="rId6"/>
    <p:sldLayoutId id="2147483985" r:id="rId7"/>
    <p:sldLayoutId id="2147483986" r:id="rId8"/>
    <p:sldLayoutId id="2147483987" r:id="rId9"/>
    <p:sldLayoutId id="2147483988" r:id="rId10"/>
  </p:sldLayoutIdLst>
  <p:timing>
    <p:tnLst>
      <p:par>
        <p:cTn xmlns:p14="http://schemas.microsoft.com/office/powerpoint/2010/main" id="1" dur="indefinite" restart="never" nodeType="tmRoot"/>
      </p:par>
    </p:tnLst>
  </p:timing>
  <p:hf sldNum="0" hdr="0" dt="0"/>
  <p:txStyles>
    <p:titleStyle>
      <a:lvl1pPr algn="l" defTabSz="457200" rtl="0" eaLnBrk="0" fontAlgn="base" hangingPunct="0">
        <a:spcBef>
          <a:spcPct val="0"/>
        </a:spcBef>
        <a:spcAft>
          <a:spcPct val="0"/>
        </a:spcAft>
        <a:defRPr sz="3600" b="1" kern="1200">
          <a:solidFill>
            <a:schemeClr val="bg1"/>
          </a:solidFill>
          <a:latin typeface="+mj-lt"/>
          <a:ea typeface="ＭＳ Ｐゴシック" charset="0"/>
          <a:cs typeface="ＭＳ Ｐゴシック" charset="0"/>
        </a:defRPr>
      </a:lvl1pPr>
      <a:lvl2pPr algn="l" defTabSz="457200" rtl="0" eaLnBrk="0" fontAlgn="base" hangingPunct="0">
        <a:spcBef>
          <a:spcPct val="0"/>
        </a:spcBef>
        <a:spcAft>
          <a:spcPct val="0"/>
        </a:spcAft>
        <a:defRPr sz="3600" b="1">
          <a:solidFill>
            <a:schemeClr val="bg1"/>
          </a:solidFill>
          <a:latin typeface="Arial" charset="0"/>
          <a:ea typeface="ＭＳ Ｐゴシック" charset="0"/>
          <a:cs typeface="ＭＳ Ｐゴシック" charset="0"/>
        </a:defRPr>
      </a:lvl2pPr>
      <a:lvl3pPr algn="l" defTabSz="457200" rtl="0" eaLnBrk="0" fontAlgn="base" hangingPunct="0">
        <a:spcBef>
          <a:spcPct val="0"/>
        </a:spcBef>
        <a:spcAft>
          <a:spcPct val="0"/>
        </a:spcAft>
        <a:defRPr sz="3600" b="1">
          <a:solidFill>
            <a:schemeClr val="bg1"/>
          </a:solidFill>
          <a:latin typeface="Arial" charset="0"/>
          <a:ea typeface="ＭＳ Ｐゴシック" charset="0"/>
          <a:cs typeface="ＭＳ Ｐゴシック" charset="0"/>
        </a:defRPr>
      </a:lvl3pPr>
      <a:lvl4pPr algn="l" defTabSz="457200" rtl="0" eaLnBrk="0" fontAlgn="base" hangingPunct="0">
        <a:spcBef>
          <a:spcPct val="0"/>
        </a:spcBef>
        <a:spcAft>
          <a:spcPct val="0"/>
        </a:spcAft>
        <a:defRPr sz="3600" b="1">
          <a:solidFill>
            <a:schemeClr val="bg1"/>
          </a:solidFill>
          <a:latin typeface="Arial" charset="0"/>
          <a:ea typeface="ＭＳ Ｐゴシック" charset="0"/>
          <a:cs typeface="ＭＳ Ｐゴシック" charset="0"/>
        </a:defRPr>
      </a:lvl4pPr>
      <a:lvl5pPr algn="l" defTabSz="457200" rtl="0" eaLnBrk="0" fontAlgn="base" hangingPunct="0">
        <a:spcBef>
          <a:spcPct val="0"/>
        </a:spcBef>
        <a:spcAft>
          <a:spcPct val="0"/>
        </a:spcAft>
        <a:defRPr sz="3600" b="1">
          <a:solidFill>
            <a:schemeClr val="bg1"/>
          </a:solidFill>
          <a:latin typeface="Arial" charset="0"/>
          <a:ea typeface="ＭＳ Ｐゴシック" charset="0"/>
          <a:cs typeface="ＭＳ Ｐゴシック" charset="0"/>
        </a:defRPr>
      </a:lvl5pPr>
      <a:lvl6pPr marL="457200" algn="l" defTabSz="457200" rtl="0" fontAlgn="base">
        <a:spcBef>
          <a:spcPct val="0"/>
        </a:spcBef>
        <a:spcAft>
          <a:spcPct val="0"/>
        </a:spcAft>
        <a:defRPr sz="3600" b="1">
          <a:solidFill>
            <a:schemeClr val="bg1"/>
          </a:solidFill>
          <a:latin typeface="Arial" charset="0"/>
          <a:ea typeface="ＭＳ Ｐゴシック" charset="0"/>
          <a:cs typeface="ＭＳ Ｐゴシック" charset="0"/>
        </a:defRPr>
      </a:lvl6pPr>
      <a:lvl7pPr marL="914400" algn="l" defTabSz="457200" rtl="0" fontAlgn="base">
        <a:spcBef>
          <a:spcPct val="0"/>
        </a:spcBef>
        <a:spcAft>
          <a:spcPct val="0"/>
        </a:spcAft>
        <a:defRPr sz="3600" b="1">
          <a:solidFill>
            <a:schemeClr val="bg1"/>
          </a:solidFill>
          <a:latin typeface="Arial" charset="0"/>
          <a:ea typeface="ＭＳ Ｐゴシック" charset="0"/>
          <a:cs typeface="ＭＳ Ｐゴシック" charset="0"/>
        </a:defRPr>
      </a:lvl7pPr>
      <a:lvl8pPr marL="1371600" algn="l" defTabSz="457200" rtl="0" fontAlgn="base">
        <a:spcBef>
          <a:spcPct val="0"/>
        </a:spcBef>
        <a:spcAft>
          <a:spcPct val="0"/>
        </a:spcAft>
        <a:defRPr sz="3600" b="1">
          <a:solidFill>
            <a:schemeClr val="bg1"/>
          </a:solidFill>
          <a:latin typeface="Arial" charset="0"/>
          <a:ea typeface="ＭＳ Ｐゴシック" charset="0"/>
          <a:cs typeface="ＭＳ Ｐゴシック" charset="0"/>
        </a:defRPr>
      </a:lvl8pPr>
      <a:lvl9pPr marL="1828800" algn="l" defTabSz="457200" rtl="0" fontAlgn="base">
        <a:spcBef>
          <a:spcPct val="0"/>
        </a:spcBef>
        <a:spcAft>
          <a:spcPct val="0"/>
        </a:spcAft>
        <a:defRPr sz="3600" b="1">
          <a:solidFill>
            <a:schemeClr val="bg1"/>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bg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bg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bg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bg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bg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flipH="1">
            <a:off x="0" y="6129338"/>
            <a:ext cx="9144000" cy="317500"/>
          </a:xfrm>
          <a:prstGeom prst="rect">
            <a:avLst/>
          </a:prstGeom>
          <a:gradFill flip="none" rotWithShape="1">
            <a:gsLst>
              <a:gs pos="6000">
                <a:schemeClr val="bg1">
                  <a:alpha val="91000"/>
                </a:schemeClr>
              </a:gs>
              <a:gs pos="93000">
                <a:srgbClr val="000000">
                  <a:alpha val="71000"/>
                </a:srgbClr>
              </a:gs>
            </a:gsLst>
            <a:lin ang="0" scaled="1"/>
            <a:tileRect/>
          </a:gra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 name="Text Placeholder 2"/>
          <p:cNvSpPr txBox="1">
            <a:spLocks/>
          </p:cNvSpPr>
          <p:nvPr/>
        </p:nvSpPr>
        <p:spPr>
          <a:xfrm>
            <a:off x="775230" y="6102302"/>
            <a:ext cx="7206781" cy="34453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Font typeface="Arial"/>
              <a:buNone/>
              <a:defRPr/>
            </a:pPr>
            <a:r>
              <a:rPr lang="en-US" sz="1800" dirty="0" smtClean="0">
                <a:effectLst>
                  <a:glow rad="139700">
                    <a:schemeClr val="bg1">
                      <a:alpha val="10000"/>
                    </a:schemeClr>
                  </a:glow>
                </a:effectLst>
              </a:rPr>
              <a:t>Basic Safety (Construction Site Safety Orientation)  00101-15</a:t>
            </a:r>
            <a:endParaRPr lang="en-US" sz="1800" dirty="0">
              <a:effectLst>
                <a:glow rad="139700">
                  <a:schemeClr val="bg1">
                    <a:alpha val="10000"/>
                  </a:schemeClr>
                </a:glow>
              </a:effectLst>
            </a:endParaRPr>
          </a:p>
        </p:txBody>
      </p:sp>
      <p:pic>
        <p:nvPicPr>
          <p:cNvPr id="2" name="Picture 1" descr="NCCER_Logo_digital.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759700" y="5357813"/>
            <a:ext cx="1238250" cy="1231900"/>
          </a:xfrm>
          <a:prstGeom prst="rect">
            <a:avLst/>
          </a:prstGeom>
          <a:ln>
            <a:noFill/>
          </a:ln>
          <a:effectLst>
            <a:outerShdw blurRad="247650" dist="139700" dir="2700000" sx="92000" sy="92000" algn="tl" rotWithShape="0">
              <a:srgbClr val="333333">
                <a:alpha val="65000"/>
              </a:srgbClr>
            </a:outerShdw>
          </a:effectLst>
        </p:spPr>
      </p:pic>
      <p:sp>
        <p:nvSpPr>
          <p:cNvPr id="9" name="Rectangle 8"/>
          <p:cNvSpPr/>
          <p:nvPr userDrawn="1"/>
        </p:nvSpPr>
        <p:spPr>
          <a:xfrm>
            <a:off x="0" y="547688"/>
            <a:ext cx="9144000" cy="700087"/>
          </a:xfrm>
          <a:prstGeom prst="rect">
            <a:avLst/>
          </a:prstGeom>
          <a:solidFill>
            <a:schemeClr val="tx1">
              <a:alpha val="18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Tree>
    <p:extLst>
      <p:ext uri="{BB962C8B-B14F-4D97-AF65-F5344CB8AC3E}">
        <p14:creationId xmlns:p14="http://schemas.microsoft.com/office/powerpoint/2010/main" val="243695777"/>
      </p:ext>
    </p:extLst>
  </p:cSld>
  <p:clrMap bg1="lt1" tx1="dk1" bg2="lt2" tx2="dk2" accent1="accent1" accent2="accent2" accent3="accent3" accent4="accent4" accent5="accent5" accent6="accent6" hlink="hlink" folHlink="folHlink"/>
  <p:sldLayoutIdLst>
    <p:sldLayoutId id="2147483982" r:id="rId1"/>
  </p:sldLayoutIdLst>
  <p:timing>
    <p:tnLst>
      <p:par>
        <p:cTn xmlns:p14="http://schemas.microsoft.com/office/powerpoint/2010/main" id="1" dur="indefinite" restart="never" nodeType="tmRoot"/>
      </p:par>
    </p:tnLst>
  </p:timing>
  <p:hf sldNum="0" hdr="0" dt="0"/>
  <p:txStyles>
    <p:titleStyle>
      <a:lvl1pPr algn="l" defTabSz="457200" rtl="0" eaLnBrk="0" fontAlgn="base" hangingPunct="0">
        <a:spcBef>
          <a:spcPct val="0"/>
        </a:spcBef>
        <a:spcAft>
          <a:spcPct val="0"/>
        </a:spcAft>
        <a:defRPr sz="2400" kern="1200">
          <a:solidFill>
            <a:srgbClr val="F2F2F2"/>
          </a:solidFill>
          <a:latin typeface="Verdana"/>
          <a:ea typeface="ＭＳ Ｐゴシック" charset="0"/>
          <a:cs typeface="ＭＳ Ｐゴシック" charset="0"/>
        </a:defRPr>
      </a:lvl1pPr>
      <a:lvl2pPr algn="l" defTabSz="457200" rtl="0" eaLnBrk="0" fontAlgn="base" hangingPunct="0">
        <a:spcBef>
          <a:spcPct val="0"/>
        </a:spcBef>
        <a:spcAft>
          <a:spcPct val="0"/>
        </a:spcAft>
        <a:defRPr sz="2400">
          <a:solidFill>
            <a:srgbClr val="F2F2F2"/>
          </a:solidFill>
          <a:latin typeface="Verdana" charset="0"/>
          <a:ea typeface="ＭＳ Ｐゴシック" charset="0"/>
          <a:cs typeface="ＭＳ Ｐゴシック" charset="0"/>
        </a:defRPr>
      </a:lvl2pPr>
      <a:lvl3pPr algn="l" defTabSz="457200" rtl="0" eaLnBrk="0" fontAlgn="base" hangingPunct="0">
        <a:spcBef>
          <a:spcPct val="0"/>
        </a:spcBef>
        <a:spcAft>
          <a:spcPct val="0"/>
        </a:spcAft>
        <a:defRPr sz="2400">
          <a:solidFill>
            <a:srgbClr val="F2F2F2"/>
          </a:solidFill>
          <a:latin typeface="Verdana" charset="0"/>
          <a:ea typeface="ＭＳ Ｐゴシック" charset="0"/>
          <a:cs typeface="ＭＳ Ｐゴシック" charset="0"/>
        </a:defRPr>
      </a:lvl3pPr>
      <a:lvl4pPr algn="l" defTabSz="457200" rtl="0" eaLnBrk="0" fontAlgn="base" hangingPunct="0">
        <a:spcBef>
          <a:spcPct val="0"/>
        </a:spcBef>
        <a:spcAft>
          <a:spcPct val="0"/>
        </a:spcAft>
        <a:defRPr sz="2400">
          <a:solidFill>
            <a:srgbClr val="F2F2F2"/>
          </a:solidFill>
          <a:latin typeface="Verdana" charset="0"/>
          <a:ea typeface="ＭＳ Ｐゴシック" charset="0"/>
          <a:cs typeface="ＭＳ Ｐゴシック" charset="0"/>
        </a:defRPr>
      </a:lvl4pPr>
      <a:lvl5pPr algn="l" defTabSz="457200" rtl="0" eaLnBrk="0" fontAlgn="base" hangingPunct="0">
        <a:spcBef>
          <a:spcPct val="0"/>
        </a:spcBef>
        <a:spcAft>
          <a:spcPct val="0"/>
        </a:spcAft>
        <a:defRPr sz="2400">
          <a:solidFill>
            <a:srgbClr val="F2F2F2"/>
          </a:solidFill>
          <a:latin typeface="Verdana" charset="0"/>
          <a:ea typeface="ＭＳ Ｐゴシック" charset="0"/>
          <a:cs typeface="ＭＳ Ｐゴシック" charset="0"/>
        </a:defRPr>
      </a:lvl5pPr>
      <a:lvl6pPr marL="457200" algn="l" defTabSz="457200" rtl="0" fontAlgn="base">
        <a:spcBef>
          <a:spcPct val="0"/>
        </a:spcBef>
        <a:spcAft>
          <a:spcPct val="0"/>
        </a:spcAft>
        <a:defRPr sz="2400">
          <a:solidFill>
            <a:srgbClr val="F2F2F2"/>
          </a:solidFill>
          <a:latin typeface="Verdana" charset="0"/>
          <a:ea typeface="ＭＳ Ｐゴシック" charset="0"/>
          <a:cs typeface="ＭＳ Ｐゴシック" charset="0"/>
        </a:defRPr>
      </a:lvl6pPr>
      <a:lvl7pPr marL="914400" algn="l" defTabSz="457200" rtl="0" fontAlgn="base">
        <a:spcBef>
          <a:spcPct val="0"/>
        </a:spcBef>
        <a:spcAft>
          <a:spcPct val="0"/>
        </a:spcAft>
        <a:defRPr sz="2400">
          <a:solidFill>
            <a:srgbClr val="F2F2F2"/>
          </a:solidFill>
          <a:latin typeface="Verdana" charset="0"/>
          <a:ea typeface="ＭＳ Ｐゴシック" charset="0"/>
          <a:cs typeface="ＭＳ Ｐゴシック" charset="0"/>
        </a:defRPr>
      </a:lvl7pPr>
      <a:lvl8pPr marL="1371600" algn="l" defTabSz="457200" rtl="0" fontAlgn="base">
        <a:spcBef>
          <a:spcPct val="0"/>
        </a:spcBef>
        <a:spcAft>
          <a:spcPct val="0"/>
        </a:spcAft>
        <a:defRPr sz="2400">
          <a:solidFill>
            <a:srgbClr val="F2F2F2"/>
          </a:solidFill>
          <a:latin typeface="Verdana" charset="0"/>
          <a:ea typeface="ＭＳ Ｐゴシック" charset="0"/>
          <a:cs typeface="ＭＳ Ｐゴシック" charset="0"/>
        </a:defRPr>
      </a:lvl8pPr>
      <a:lvl9pPr marL="1828800" algn="l" defTabSz="457200" rtl="0" fontAlgn="base">
        <a:spcBef>
          <a:spcPct val="0"/>
        </a:spcBef>
        <a:spcAft>
          <a:spcPct val="0"/>
        </a:spcAft>
        <a:defRPr sz="2400">
          <a:solidFill>
            <a:srgbClr val="F2F2F2"/>
          </a:solidFill>
          <a:latin typeface="Verdan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336897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 Up – Trade Terms</a:t>
            </a:r>
            <a:endParaRPr lang="en-US" dirty="0"/>
          </a:p>
        </p:txBody>
      </p:sp>
      <p:sp>
        <p:nvSpPr>
          <p:cNvPr id="3" name="Text Placeholder 2"/>
          <p:cNvSpPr>
            <a:spLocks noGrp="1"/>
          </p:cNvSpPr>
          <p:nvPr>
            <p:ph type="body" sz="quarter" idx="11"/>
          </p:nvPr>
        </p:nvSpPr>
        <p:spPr/>
        <p:txBody>
          <a:bodyPr/>
          <a:lstStyle/>
          <a:p>
            <a:pPr marL="0" indent="0">
              <a:buNone/>
            </a:pPr>
            <a:r>
              <a:rPr lang="en-US" sz="2400" b="1" dirty="0" smtClean="0"/>
              <a:t>Combustible</a:t>
            </a:r>
          </a:p>
          <a:p>
            <a:pPr marL="0" indent="0">
              <a:buNone/>
            </a:pPr>
            <a:r>
              <a:rPr lang="en-US" sz="2400" dirty="0" smtClean="0"/>
              <a:t>Capable </a:t>
            </a:r>
            <a:r>
              <a:rPr lang="en-US" sz="2400" dirty="0"/>
              <a:t>of easily igniting and rapidly burning; used to describe a fuel with a flash point at or above 100°F (38°C).</a:t>
            </a:r>
          </a:p>
          <a:p>
            <a:pPr marL="0" indent="0">
              <a:buNone/>
            </a:pPr>
            <a:endParaRPr lang="en-US" sz="2400" b="1" dirty="0" smtClean="0"/>
          </a:p>
          <a:p>
            <a:pPr marL="0" indent="0">
              <a:buNone/>
            </a:pPr>
            <a:r>
              <a:rPr lang="en-US" sz="2400" b="1" dirty="0" smtClean="0"/>
              <a:t>Competent person</a:t>
            </a:r>
          </a:p>
          <a:p>
            <a:pPr marL="0" indent="0">
              <a:buNone/>
            </a:pPr>
            <a:r>
              <a:rPr lang="en-US" sz="2400" dirty="0" smtClean="0"/>
              <a:t>A </a:t>
            </a:r>
            <a:r>
              <a:rPr lang="en-US" sz="2400" dirty="0"/>
              <a:t>person who is capable of identifying existing and predictable hazards in the surroundings or working conditions that are unsanitary, hazardous, or dangerous to employees, and who has authorization to take prompt corrective measures to eliminate them</a:t>
            </a:r>
            <a:r>
              <a:rPr lang="en-US" sz="2400" dirty="0" smtClean="0"/>
              <a:t>.</a:t>
            </a:r>
            <a:endParaRPr lang="en-US" sz="2400" dirty="0"/>
          </a:p>
        </p:txBody>
      </p:sp>
      <p:sp>
        <p:nvSpPr>
          <p:cNvPr id="4" name="Footer Placeholder 3"/>
          <p:cNvSpPr>
            <a:spLocks noGrp="1"/>
          </p:cNvSpPr>
          <p:nvPr>
            <p:ph type="ftr" sz="quarter" idx="12"/>
          </p:nvPr>
        </p:nvSpPr>
        <p:spPr/>
        <p:txBody>
          <a:bodyPr/>
          <a:lstStyle/>
          <a:p>
            <a:pPr>
              <a:buFont typeface="Arial"/>
              <a:buNone/>
              <a:defRPr/>
            </a:pPr>
            <a:r>
              <a:rPr lang="en-US" dirty="0" smtClean="0">
                <a:effectLst>
                  <a:glow rad="139700">
                    <a:schemeClr val="bg1">
                      <a:alpha val="10000"/>
                    </a:schemeClr>
                  </a:glow>
                </a:effectLst>
              </a:rPr>
              <a:t>Basic Safety (Construction Site Safety Orientation)  00101-15</a:t>
            </a:r>
            <a:endParaRPr lang="en-US" dirty="0">
              <a:effectLst>
                <a:glow rad="139700">
                  <a:schemeClr val="bg1">
                    <a:alpha val="10000"/>
                  </a:schemeClr>
                </a:glow>
              </a:effectLst>
            </a:endParaRPr>
          </a:p>
        </p:txBody>
      </p:sp>
      <p:sp>
        <p:nvSpPr>
          <p:cNvPr id="5" name="Rectangle 4"/>
          <p:cNvSpPr/>
          <p:nvPr/>
        </p:nvSpPr>
        <p:spPr>
          <a:xfrm>
            <a:off x="505632" y="1599728"/>
            <a:ext cx="8125386" cy="4124205"/>
          </a:xfrm>
          <a:prstGeom prst="rect">
            <a:avLst/>
          </a:prstGeom>
        </p:spPr>
        <p:txBody>
          <a:bodyPr wrap="square">
            <a:spAutoFit/>
          </a:bodyPr>
          <a:lstStyle/>
          <a:p>
            <a:pPr>
              <a:spcBef>
                <a:spcPts val="600"/>
              </a:spcBef>
            </a:pPr>
            <a:r>
              <a:rPr lang="en-US" sz="2200" b="1" dirty="0">
                <a:solidFill>
                  <a:srgbClr val="FFFFFF"/>
                </a:solidFill>
              </a:rPr>
              <a:t>Confined </a:t>
            </a:r>
            <a:r>
              <a:rPr lang="en-US" sz="2200" b="1" dirty="0" smtClean="0">
                <a:solidFill>
                  <a:srgbClr val="FFFFFF"/>
                </a:solidFill>
              </a:rPr>
              <a:t>space</a:t>
            </a:r>
          </a:p>
          <a:p>
            <a:pPr>
              <a:spcBef>
                <a:spcPts val="600"/>
              </a:spcBef>
            </a:pPr>
            <a:r>
              <a:rPr lang="en-US" sz="2200" dirty="0" smtClean="0">
                <a:solidFill>
                  <a:srgbClr val="FFFFFF"/>
                </a:solidFill>
              </a:rPr>
              <a:t>A </a:t>
            </a:r>
            <a:r>
              <a:rPr lang="en-US" sz="2200" dirty="0">
                <a:solidFill>
                  <a:srgbClr val="FFFFFF"/>
                </a:solidFill>
              </a:rPr>
              <a:t>work area large enough for a person to work, but arranged in such a way that an employee must physically enter the space to perform work. A confined space has a limited or restricted means of entry and exit. It is not designed for continuous work. Tanks, vessels, silos, pits, vaults, and hoppers are examples of confined spaces. See also permit-required confined space.</a:t>
            </a:r>
          </a:p>
          <a:p>
            <a:pPr>
              <a:spcBef>
                <a:spcPts val="600"/>
              </a:spcBef>
            </a:pPr>
            <a:endParaRPr lang="en-US" sz="2200" b="1" dirty="0" smtClean="0">
              <a:solidFill>
                <a:srgbClr val="FFFFFF"/>
              </a:solidFill>
            </a:endParaRPr>
          </a:p>
          <a:p>
            <a:pPr>
              <a:spcBef>
                <a:spcPts val="600"/>
              </a:spcBef>
            </a:pPr>
            <a:r>
              <a:rPr lang="en-US" sz="2200" b="1" dirty="0" smtClean="0">
                <a:solidFill>
                  <a:srgbClr val="FFFFFF"/>
                </a:solidFill>
              </a:rPr>
              <a:t>Flammable</a:t>
            </a:r>
          </a:p>
          <a:p>
            <a:pPr>
              <a:spcBef>
                <a:spcPts val="600"/>
              </a:spcBef>
            </a:pPr>
            <a:r>
              <a:rPr lang="en-US" sz="2200" dirty="0" smtClean="0">
                <a:solidFill>
                  <a:srgbClr val="FFFFFF"/>
                </a:solidFill>
              </a:rPr>
              <a:t>Capable </a:t>
            </a:r>
            <a:r>
              <a:rPr lang="en-US" sz="2200" dirty="0">
                <a:solidFill>
                  <a:srgbClr val="FFFFFF"/>
                </a:solidFill>
              </a:rPr>
              <a:t>of easily igniting and rapidly burning; used to describe a fuel with a flash point below 100°F (38°C). </a:t>
            </a:r>
          </a:p>
        </p:txBody>
      </p:sp>
      <p:sp>
        <p:nvSpPr>
          <p:cNvPr id="6" name="Rectangle 5"/>
          <p:cNvSpPr/>
          <p:nvPr/>
        </p:nvSpPr>
        <p:spPr>
          <a:xfrm>
            <a:off x="505632" y="1568950"/>
            <a:ext cx="8125386" cy="4154983"/>
          </a:xfrm>
          <a:prstGeom prst="rect">
            <a:avLst/>
          </a:prstGeom>
        </p:spPr>
        <p:txBody>
          <a:bodyPr wrap="square">
            <a:spAutoFit/>
          </a:bodyPr>
          <a:lstStyle/>
          <a:p>
            <a:r>
              <a:rPr lang="en-US" b="1" dirty="0">
                <a:solidFill>
                  <a:srgbClr val="FFFFFF"/>
                </a:solidFill>
              </a:rPr>
              <a:t>Ground </a:t>
            </a:r>
            <a:r>
              <a:rPr lang="en-US" b="1" dirty="0" smtClean="0">
                <a:solidFill>
                  <a:srgbClr val="FFFFFF"/>
                </a:solidFill>
              </a:rPr>
              <a:t>fault</a:t>
            </a:r>
          </a:p>
          <a:p>
            <a:r>
              <a:rPr lang="en-US" dirty="0" smtClean="0">
                <a:solidFill>
                  <a:srgbClr val="FFFFFF"/>
                </a:solidFill>
              </a:rPr>
              <a:t>Incidental </a:t>
            </a:r>
            <a:r>
              <a:rPr lang="en-US" dirty="0">
                <a:solidFill>
                  <a:srgbClr val="FFFFFF"/>
                </a:solidFill>
              </a:rPr>
              <a:t>grounding of a conducting electrical wire.</a:t>
            </a:r>
          </a:p>
          <a:p>
            <a:endParaRPr lang="en-US" b="1" dirty="0" smtClean="0">
              <a:solidFill>
                <a:srgbClr val="FFFFFF"/>
              </a:solidFill>
            </a:endParaRPr>
          </a:p>
          <a:p>
            <a:r>
              <a:rPr lang="en-US" b="1" dirty="0" smtClean="0">
                <a:solidFill>
                  <a:srgbClr val="FFFFFF"/>
                </a:solidFill>
              </a:rPr>
              <a:t>Hazard </a:t>
            </a:r>
            <a:r>
              <a:rPr lang="en-US" b="1" dirty="0">
                <a:solidFill>
                  <a:srgbClr val="FFFFFF"/>
                </a:solidFill>
              </a:rPr>
              <a:t>Communication Standard (HAZCOM</a:t>
            </a:r>
            <a:r>
              <a:rPr lang="en-US" b="1" dirty="0" smtClean="0">
                <a:solidFill>
                  <a:srgbClr val="FFFFFF"/>
                </a:solidFill>
              </a:rPr>
              <a:t>)</a:t>
            </a:r>
            <a:endParaRPr lang="en-US" b="1" dirty="0">
              <a:solidFill>
                <a:srgbClr val="FFFFFF"/>
              </a:solidFill>
            </a:endParaRPr>
          </a:p>
          <a:p>
            <a:r>
              <a:rPr lang="en-US" dirty="0" smtClean="0">
                <a:solidFill>
                  <a:srgbClr val="FFFFFF"/>
                </a:solidFill>
              </a:rPr>
              <a:t>The </a:t>
            </a:r>
            <a:r>
              <a:rPr lang="en-US" dirty="0">
                <a:solidFill>
                  <a:srgbClr val="FFFFFF"/>
                </a:solidFill>
              </a:rPr>
              <a:t>Occupational Safety and Health Administration standard that requires contractors to educate employees about hazardous chemicals on the job site and how to work with them safely.</a:t>
            </a:r>
          </a:p>
          <a:p>
            <a:endParaRPr lang="en-US" b="1" dirty="0" smtClean="0">
              <a:solidFill>
                <a:srgbClr val="FFFFFF"/>
              </a:solidFill>
            </a:endParaRPr>
          </a:p>
          <a:p>
            <a:r>
              <a:rPr lang="en-US" b="1" dirty="0" smtClean="0">
                <a:solidFill>
                  <a:srgbClr val="FFFFFF"/>
                </a:solidFill>
              </a:rPr>
              <a:t>Hydraulic</a:t>
            </a:r>
          </a:p>
          <a:p>
            <a:r>
              <a:rPr lang="en-US" dirty="0" smtClean="0">
                <a:solidFill>
                  <a:srgbClr val="FFFFFF"/>
                </a:solidFill>
              </a:rPr>
              <a:t>Powered </a:t>
            </a:r>
            <a:r>
              <a:rPr lang="en-US" dirty="0">
                <a:solidFill>
                  <a:srgbClr val="FFFFFF"/>
                </a:solidFill>
              </a:rPr>
              <a:t>by fluid under pressure. </a:t>
            </a:r>
          </a:p>
        </p:txBody>
      </p:sp>
      <p:sp>
        <p:nvSpPr>
          <p:cNvPr id="7" name="Rectangle 6"/>
          <p:cNvSpPr/>
          <p:nvPr/>
        </p:nvSpPr>
        <p:spPr>
          <a:xfrm>
            <a:off x="505632" y="1599728"/>
            <a:ext cx="8125386" cy="4329391"/>
          </a:xfrm>
          <a:prstGeom prst="rect">
            <a:avLst/>
          </a:prstGeom>
        </p:spPr>
        <p:txBody>
          <a:bodyPr wrap="square">
            <a:spAutoFit/>
          </a:bodyPr>
          <a:lstStyle/>
          <a:p>
            <a:pPr>
              <a:spcBef>
                <a:spcPts val="400"/>
              </a:spcBef>
            </a:pPr>
            <a:r>
              <a:rPr lang="en-US" sz="2100" b="1" dirty="0">
                <a:solidFill>
                  <a:srgbClr val="FFFFFF"/>
                </a:solidFill>
              </a:rPr>
              <a:t>Management </a:t>
            </a:r>
            <a:r>
              <a:rPr lang="en-US" sz="2100" b="1" dirty="0" smtClean="0">
                <a:solidFill>
                  <a:srgbClr val="FFFFFF"/>
                </a:solidFill>
              </a:rPr>
              <a:t>system</a:t>
            </a:r>
          </a:p>
          <a:p>
            <a:pPr>
              <a:spcBef>
                <a:spcPts val="400"/>
              </a:spcBef>
            </a:pPr>
            <a:r>
              <a:rPr lang="en-US" sz="2100" dirty="0" smtClean="0">
                <a:solidFill>
                  <a:srgbClr val="FFFFFF"/>
                </a:solidFill>
              </a:rPr>
              <a:t>The </a:t>
            </a:r>
            <a:r>
              <a:rPr lang="en-US" sz="2100" dirty="0">
                <a:solidFill>
                  <a:srgbClr val="FFFFFF"/>
                </a:solidFill>
              </a:rPr>
              <a:t>organization of a company’s management, including reporting procedures, supervisory responsibility, and administration</a:t>
            </a:r>
            <a:r>
              <a:rPr lang="en-US" sz="2100" dirty="0" smtClean="0">
                <a:solidFill>
                  <a:srgbClr val="FFFFFF"/>
                </a:solidFill>
              </a:rPr>
              <a:t>.</a:t>
            </a:r>
          </a:p>
          <a:p>
            <a:pPr>
              <a:spcBef>
                <a:spcPts val="400"/>
              </a:spcBef>
            </a:pPr>
            <a:endParaRPr lang="en-US" sz="2100" dirty="0">
              <a:solidFill>
                <a:srgbClr val="FFFFFF"/>
              </a:solidFill>
            </a:endParaRPr>
          </a:p>
          <a:p>
            <a:pPr>
              <a:spcBef>
                <a:spcPts val="400"/>
              </a:spcBef>
            </a:pPr>
            <a:r>
              <a:rPr lang="en-US" sz="2100" b="1" dirty="0">
                <a:solidFill>
                  <a:srgbClr val="FFFFFF"/>
                </a:solidFill>
              </a:rPr>
              <a:t>Occupational Safety and Health Administration (OSHA</a:t>
            </a:r>
            <a:r>
              <a:rPr lang="en-US" sz="2100" b="1" dirty="0" smtClean="0">
                <a:solidFill>
                  <a:srgbClr val="FFFFFF"/>
                </a:solidFill>
              </a:rPr>
              <a:t>)</a:t>
            </a:r>
            <a:endParaRPr lang="en-US" sz="2100" b="1" dirty="0">
              <a:solidFill>
                <a:srgbClr val="FFFFFF"/>
              </a:solidFill>
            </a:endParaRPr>
          </a:p>
          <a:p>
            <a:pPr>
              <a:spcBef>
                <a:spcPts val="400"/>
              </a:spcBef>
            </a:pPr>
            <a:r>
              <a:rPr lang="en-US" sz="2100" dirty="0" smtClean="0">
                <a:solidFill>
                  <a:srgbClr val="FFFFFF"/>
                </a:solidFill>
              </a:rPr>
              <a:t>An </a:t>
            </a:r>
            <a:r>
              <a:rPr lang="en-US" sz="2100" dirty="0">
                <a:solidFill>
                  <a:srgbClr val="FFFFFF"/>
                </a:solidFill>
              </a:rPr>
              <a:t>agency of the US Department of Labor. Also refers to the Occupational Safety and Health Act of 1970, a law that applies to more than more than 111 million workers and 7 million job sites in the US</a:t>
            </a:r>
            <a:r>
              <a:rPr lang="en-US" sz="2100" dirty="0" smtClean="0">
                <a:solidFill>
                  <a:srgbClr val="FFFFFF"/>
                </a:solidFill>
              </a:rPr>
              <a:t>.</a:t>
            </a:r>
          </a:p>
          <a:p>
            <a:pPr>
              <a:spcBef>
                <a:spcPts val="400"/>
              </a:spcBef>
            </a:pPr>
            <a:endParaRPr lang="en-US" sz="2100" dirty="0">
              <a:solidFill>
                <a:srgbClr val="FFFFFF"/>
              </a:solidFill>
            </a:endParaRPr>
          </a:p>
          <a:p>
            <a:pPr>
              <a:spcBef>
                <a:spcPts val="400"/>
              </a:spcBef>
            </a:pPr>
            <a:r>
              <a:rPr lang="en-US" sz="2100" b="1" dirty="0">
                <a:solidFill>
                  <a:srgbClr val="FFFFFF"/>
                </a:solidFill>
              </a:rPr>
              <a:t>Personal protective equipment (PPE</a:t>
            </a:r>
            <a:r>
              <a:rPr lang="en-US" sz="2100" b="1" dirty="0" smtClean="0">
                <a:solidFill>
                  <a:srgbClr val="FFFFFF"/>
                </a:solidFill>
              </a:rPr>
              <a:t>)</a:t>
            </a:r>
            <a:endParaRPr lang="en-US" sz="2100" b="1" dirty="0">
              <a:solidFill>
                <a:srgbClr val="FFFFFF"/>
              </a:solidFill>
            </a:endParaRPr>
          </a:p>
          <a:p>
            <a:pPr>
              <a:spcBef>
                <a:spcPts val="400"/>
              </a:spcBef>
            </a:pPr>
            <a:r>
              <a:rPr lang="en-US" sz="2100" dirty="0" smtClean="0">
                <a:solidFill>
                  <a:srgbClr val="FFFFFF"/>
                </a:solidFill>
              </a:rPr>
              <a:t>Equipment </a:t>
            </a:r>
            <a:r>
              <a:rPr lang="en-US" sz="2100" dirty="0">
                <a:solidFill>
                  <a:srgbClr val="FFFFFF"/>
                </a:solidFill>
              </a:rPr>
              <a:t>or clothing designed to prevent or reduce injuries.</a:t>
            </a:r>
          </a:p>
        </p:txBody>
      </p:sp>
      <p:sp>
        <p:nvSpPr>
          <p:cNvPr id="8" name="Rectangle 7"/>
          <p:cNvSpPr/>
          <p:nvPr/>
        </p:nvSpPr>
        <p:spPr>
          <a:xfrm>
            <a:off x="630131" y="1945355"/>
            <a:ext cx="8125386" cy="2610971"/>
          </a:xfrm>
          <a:prstGeom prst="rect">
            <a:avLst/>
          </a:prstGeom>
        </p:spPr>
        <p:txBody>
          <a:bodyPr wrap="square">
            <a:spAutoFit/>
          </a:bodyPr>
          <a:lstStyle/>
          <a:p>
            <a:pPr>
              <a:spcBef>
                <a:spcPts val="400"/>
              </a:spcBef>
            </a:pPr>
            <a:r>
              <a:rPr lang="en-US" sz="2100" b="1" dirty="0" smtClean="0">
                <a:solidFill>
                  <a:srgbClr val="FFFFFF"/>
                </a:solidFill>
              </a:rPr>
              <a:t>Pneumatic</a:t>
            </a:r>
          </a:p>
          <a:p>
            <a:pPr>
              <a:spcBef>
                <a:spcPts val="400"/>
              </a:spcBef>
            </a:pPr>
            <a:r>
              <a:rPr lang="en-US" sz="2100" dirty="0" smtClean="0">
                <a:solidFill>
                  <a:srgbClr val="FFFFFF"/>
                </a:solidFill>
              </a:rPr>
              <a:t>Powered </a:t>
            </a:r>
            <a:r>
              <a:rPr lang="en-US" sz="2100" dirty="0">
                <a:solidFill>
                  <a:srgbClr val="FFFFFF"/>
                </a:solidFill>
              </a:rPr>
              <a:t>by air pressure, such as a pneumatic tool.</a:t>
            </a:r>
          </a:p>
          <a:p>
            <a:pPr>
              <a:spcBef>
                <a:spcPts val="400"/>
              </a:spcBef>
            </a:pPr>
            <a:endParaRPr lang="en-US" sz="2100" b="1" dirty="0" smtClean="0">
              <a:solidFill>
                <a:srgbClr val="FFFFFF"/>
              </a:solidFill>
            </a:endParaRPr>
          </a:p>
          <a:p>
            <a:pPr>
              <a:spcBef>
                <a:spcPts val="400"/>
              </a:spcBef>
            </a:pPr>
            <a:endParaRPr lang="en-US" sz="2100" b="1" dirty="0" smtClean="0">
              <a:solidFill>
                <a:srgbClr val="FFFFFF"/>
              </a:solidFill>
            </a:endParaRPr>
          </a:p>
          <a:p>
            <a:pPr>
              <a:spcBef>
                <a:spcPts val="400"/>
              </a:spcBef>
            </a:pPr>
            <a:r>
              <a:rPr lang="en-US" sz="2100" b="1" dirty="0" smtClean="0">
                <a:solidFill>
                  <a:srgbClr val="FFFFFF"/>
                </a:solidFill>
              </a:rPr>
              <a:t>Respirator</a:t>
            </a:r>
          </a:p>
          <a:p>
            <a:pPr>
              <a:spcBef>
                <a:spcPts val="400"/>
              </a:spcBef>
            </a:pPr>
            <a:r>
              <a:rPr lang="en-US" sz="2100" dirty="0" smtClean="0">
                <a:solidFill>
                  <a:srgbClr val="FFFFFF"/>
                </a:solidFill>
              </a:rPr>
              <a:t>A </a:t>
            </a:r>
            <a:r>
              <a:rPr lang="en-US" sz="2100" dirty="0">
                <a:solidFill>
                  <a:srgbClr val="FFFFFF"/>
                </a:solidFill>
              </a:rPr>
              <a:t>device that provides clean, filtered air for breathing, no matter what is in the surrounding air.</a:t>
            </a:r>
          </a:p>
        </p:txBody>
      </p:sp>
      <p:sp>
        <p:nvSpPr>
          <p:cNvPr id="9" name="Rectangle 8"/>
          <p:cNvSpPr/>
          <p:nvPr/>
        </p:nvSpPr>
        <p:spPr>
          <a:xfrm>
            <a:off x="458596" y="1599728"/>
            <a:ext cx="8090513" cy="4401205"/>
          </a:xfrm>
          <a:prstGeom prst="rect">
            <a:avLst/>
          </a:prstGeom>
        </p:spPr>
        <p:txBody>
          <a:bodyPr wrap="square">
            <a:spAutoFit/>
          </a:bodyPr>
          <a:lstStyle/>
          <a:p>
            <a:r>
              <a:rPr lang="en-US" sz="2000" b="1" dirty="0">
                <a:solidFill>
                  <a:srgbClr val="FFFFFF"/>
                </a:solidFill>
              </a:rPr>
              <a:t>Safety </a:t>
            </a:r>
            <a:r>
              <a:rPr lang="en-US" sz="2000" b="1" dirty="0" smtClean="0">
                <a:solidFill>
                  <a:srgbClr val="FFFFFF"/>
                </a:solidFill>
              </a:rPr>
              <a:t>culture</a:t>
            </a:r>
          </a:p>
          <a:p>
            <a:r>
              <a:rPr lang="en-US" sz="2000" dirty="0" smtClean="0">
                <a:solidFill>
                  <a:srgbClr val="FFFFFF"/>
                </a:solidFill>
              </a:rPr>
              <a:t>The </a:t>
            </a:r>
            <a:r>
              <a:rPr lang="en-US" sz="2000" dirty="0">
                <a:solidFill>
                  <a:srgbClr val="FFFFFF"/>
                </a:solidFill>
              </a:rPr>
              <a:t>culture created when the whole company sees the value of a safe work environment.</a:t>
            </a:r>
          </a:p>
          <a:p>
            <a:endParaRPr lang="en-US" sz="2000" b="1" dirty="0" smtClean="0">
              <a:solidFill>
                <a:srgbClr val="FFFFFF"/>
              </a:solidFill>
            </a:endParaRPr>
          </a:p>
          <a:p>
            <a:r>
              <a:rPr lang="en-US" sz="2000" b="1" dirty="0" smtClean="0">
                <a:solidFill>
                  <a:srgbClr val="FFFFFF"/>
                </a:solidFill>
              </a:rPr>
              <a:t>Safety Data Sheet </a:t>
            </a:r>
            <a:r>
              <a:rPr lang="en-US" sz="2000" b="1" dirty="0">
                <a:solidFill>
                  <a:srgbClr val="FFFFFF"/>
                </a:solidFill>
              </a:rPr>
              <a:t>(SDS</a:t>
            </a:r>
            <a:r>
              <a:rPr lang="en-US" sz="2000" b="1" dirty="0" smtClean="0">
                <a:solidFill>
                  <a:srgbClr val="FFFFFF"/>
                </a:solidFill>
              </a:rPr>
              <a:t>)</a:t>
            </a:r>
            <a:endParaRPr lang="en-US" sz="2000" b="1" dirty="0">
              <a:solidFill>
                <a:srgbClr val="FFFFFF"/>
              </a:solidFill>
            </a:endParaRPr>
          </a:p>
          <a:p>
            <a:r>
              <a:rPr lang="en-US" sz="2000" dirty="0" smtClean="0">
                <a:solidFill>
                  <a:srgbClr val="FFFFFF"/>
                </a:solidFill>
              </a:rPr>
              <a:t>A </a:t>
            </a:r>
            <a:r>
              <a:rPr lang="en-US" sz="2000" dirty="0">
                <a:solidFill>
                  <a:srgbClr val="FFFFFF"/>
                </a:solidFill>
              </a:rPr>
              <a:t>document that must accompany any hazardous substance. The SDS identifies the substance and gives the exposure limits, the physical and chemical characteristics, the kind of hazard it presents, precautions for safe handling and use, and specific control measures.</a:t>
            </a:r>
          </a:p>
          <a:p>
            <a:endParaRPr lang="en-US" sz="2000" b="1" dirty="0" smtClean="0">
              <a:solidFill>
                <a:srgbClr val="FFFFFF"/>
              </a:solidFill>
            </a:endParaRPr>
          </a:p>
          <a:p>
            <a:r>
              <a:rPr lang="en-US" sz="2000" b="1" dirty="0" smtClean="0">
                <a:solidFill>
                  <a:srgbClr val="FFFFFF"/>
                </a:solidFill>
              </a:rPr>
              <a:t>Trench</a:t>
            </a:r>
          </a:p>
          <a:p>
            <a:r>
              <a:rPr lang="en-US" sz="2000" dirty="0" smtClean="0">
                <a:solidFill>
                  <a:srgbClr val="FFFFFF"/>
                </a:solidFill>
              </a:rPr>
              <a:t>A </a:t>
            </a:r>
            <a:r>
              <a:rPr lang="en-US" sz="2000" dirty="0">
                <a:solidFill>
                  <a:srgbClr val="FFFFFF"/>
                </a:solidFill>
              </a:rPr>
              <a:t>narrow excavation made below the surface of the ground that is generally deeper than it is wide, with a maximum width of 15 feet (</a:t>
            </a:r>
            <a:r>
              <a:rPr lang="en-US" sz="2000" dirty="0" smtClean="0">
                <a:solidFill>
                  <a:srgbClr val="FFFFFF"/>
                </a:solidFill>
              </a:rPr>
              <a:t>4.6 m</a:t>
            </a:r>
            <a:r>
              <a:rPr lang="en-US" sz="2000" dirty="0">
                <a:solidFill>
                  <a:srgbClr val="FFFFFF"/>
                </a:solidFill>
              </a:rPr>
              <a:t>). Also see excavation.</a:t>
            </a:r>
          </a:p>
        </p:txBody>
      </p:sp>
    </p:spTree>
    <p:extLst>
      <p:ext uri="{BB962C8B-B14F-4D97-AF65-F5344CB8AC3E}">
        <p14:creationId xmlns:p14="http://schemas.microsoft.com/office/powerpoint/2010/main" val="16225183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hidden"/>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1" nodeType="clickEffect">
                                  <p:stCondLst>
                                    <p:cond delay="0"/>
                                  </p:stCondLst>
                                  <p:childTnLst>
                                    <p:set>
                                      <p:cBhvr>
                                        <p:cTn id="35" dur="1" fill="hold">
                                          <p:stCondLst>
                                            <p:cond delay="0"/>
                                          </p:stCondLst>
                                        </p:cTn>
                                        <p:tgtEl>
                                          <p:spTgt spid="5">
                                            <p:txEl>
                                              <p:pRg st="1" end="1"/>
                                            </p:txEl>
                                          </p:spTgt>
                                        </p:tgtEl>
                                        <p:attrNameLst>
                                          <p:attrName>style.visibility</p:attrName>
                                        </p:attrNameLst>
                                      </p:cBhvr>
                                      <p:to>
                                        <p:strVal val="visible"/>
                                      </p:to>
                                    </p:set>
                                    <p:animEffect transition="in" filter="fade">
                                      <p:cBhvr>
                                        <p:cTn id="36" dur="1000"/>
                                        <p:tgtEl>
                                          <p:spTgt spid="5">
                                            <p:txEl>
                                              <p:pRg st="1" end="1"/>
                                            </p:txEl>
                                          </p:spTgt>
                                        </p:tgtEl>
                                      </p:cBhvr>
                                    </p:animEffect>
                                    <p:anim calcmode="lin" valueType="num">
                                      <p:cBhvr>
                                        <p:cTn id="37"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8"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1" nodeType="click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animEffect transition="in" filter="fade">
                                      <p:cBhvr>
                                        <p:cTn id="43" dur="1000"/>
                                        <p:tgtEl>
                                          <p:spTgt spid="5">
                                            <p:txEl>
                                              <p:pRg st="4" end="4"/>
                                            </p:txEl>
                                          </p:spTgt>
                                        </p:tgtEl>
                                      </p:cBhvr>
                                    </p:animEffect>
                                    <p:anim calcmode="lin" valueType="num">
                                      <p:cBhvr>
                                        <p:cTn id="44"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grpId="2" nodeType="clickEffect">
                                  <p:stCondLst>
                                    <p:cond delay="0"/>
                                  </p:stCondLst>
                                  <p:childTnLst>
                                    <p:set>
                                      <p:cBhvr>
                                        <p:cTn id="49" dur="1" fill="hold">
                                          <p:stCondLst>
                                            <p:cond delay="0"/>
                                          </p:stCondLst>
                                        </p:cTn>
                                        <p:tgtEl>
                                          <p:spTgt spid="5">
                                            <p:txEl>
                                              <p:pRg st="0" end="0"/>
                                            </p:txEl>
                                          </p:spTgt>
                                        </p:tgtEl>
                                        <p:attrNameLst>
                                          <p:attrName>style.visibility</p:attrName>
                                        </p:attrNameLst>
                                      </p:cBhvr>
                                      <p:to>
                                        <p:strVal val="hidden"/>
                                      </p:to>
                                    </p:set>
                                  </p:childTnLst>
                                </p:cTn>
                              </p:par>
                              <p:par>
                                <p:cTn id="50" presetID="1" presetClass="exit" presetSubtype="0" fill="hold" grpId="2" nodeType="withEffect">
                                  <p:stCondLst>
                                    <p:cond delay="0"/>
                                  </p:stCondLst>
                                  <p:childTnLst>
                                    <p:set>
                                      <p:cBhvr>
                                        <p:cTn id="51" dur="1" fill="hold">
                                          <p:stCondLst>
                                            <p:cond delay="0"/>
                                          </p:stCondLst>
                                        </p:cTn>
                                        <p:tgtEl>
                                          <p:spTgt spid="5">
                                            <p:txEl>
                                              <p:pRg st="1" end="1"/>
                                            </p:txEl>
                                          </p:spTgt>
                                        </p:tgtEl>
                                        <p:attrNameLst>
                                          <p:attrName>style.visibility</p:attrName>
                                        </p:attrNameLst>
                                      </p:cBhvr>
                                      <p:to>
                                        <p:strVal val="hidden"/>
                                      </p:to>
                                    </p:set>
                                  </p:childTnLst>
                                </p:cTn>
                              </p:par>
                              <p:par>
                                <p:cTn id="52" presetID="1" presetClass="exit" presetSubtype="0" fill="hold" grpId="2" nodeType="withEffect">
                                  <p:stCondLst>
                                    <p:cond delay="0"/>
                                  </p:stCondLst>
                                  <p:childTnLst>
                                    <p:set>
                                      <p:cBhvr>
                                        <p:cTn id="53" dur="1" fill="hold">
                                          <p:stCondLst>
                                            <p:cond delay="0"/>
                                          </p:stCondLst>
                                        </p:cTn>
                                        <p:tgtEl>
                                          <p:spTgt spid="5">
                                            <p:txEl>
                                              <p:pRg st="3" end="3"/>
                                            </p:txEl>
                                          </p:spTgt>
                                        </p:tgtEl>
                                        <p:attrNameLst>
                                          <p:attrName>style.visibility</p:attrName>
                                        </p:attrNameLst>
                                      </p:cBhvr>
                                      <p:to>
                                        <p:strVal val="hidden"/>
                                      </p:to>
                                    </p:set>
                                  </p:childTnLst>
                                </p:cTn>
                              </p:par>
                              <p:par>
                                <p:cTn id="54" presetID="1" presetClass="exit" presetSubtype="0" fill="hold" grpId="2" nodeType="withEffect">
                                  <p:stCondLst>
                                    <p:cond delay="0"/>
                                  </p:stCondLst>
                                  <p:childTnLst>
                                    <p:set>
                                      <p:cBhvr>
                                        <p:cTn id="55" dur="1" fill="hold">
                                          <p:stCondLst>
                                            <p:cond delay="0"/>
                                          </p:stCondLst>
                                        </p:cTn>
                                        <p:tgtEl>
                                          <p:spTgt spid="5">
                                            <p:txEl>
                                              <p:pRg st="4" end="4"/>
                                            </p:txEl>
                                          </p:spTgt>
                                        </p:tgtEl>
                                        <p:attrNameLst>
                                          <p:attrName>style.visibility</p:attrName>
                                        </p:attrNameLst>
                                      </p:cBhvr>
                                      <p:to>
                                        <p:strVal val="hidden"/>
                                      </p:to>
                                    </p:set>
                                  </p:childTnLst>
                                </p:cTn>
                              </p:par>
                            </p:childTnLst>
                          </p:cTn>
                        </p:par>
                        <p:par>
                          <p:cTn id="56" fill="hold">
                            <p:stCondLst>
                              <p:cond delay="0"/>
                            </p:stCondLst>
                            <p:childTnLst>
                              <p:par>
                                <p:cTn id="57" presetID="1" presetClass="entr" presetSubtype="0" fill="hold" grpId="0" nodeType="afterEffect">
                                  <p:stCondLst>
                                    <p:cond delay="0"/>
                                  </p:stCondLst>
                                  <p:childTnLst>
                                    <p:set>
                                      <p:cBhvr>
                                        <p:cTn id="58" dur="1" fill="hold">
                                          <p:stCondLst>
                                            <p:cond delay="0"/>
                                          </p:stCondLst>
                                        </p:cTn>
                                        <p:tgtEl>
                                          <p:spTgt spid="6">
                                            <p:txEl>
                                              <p:pRg st="0" end="0"/>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
                                            <p:txEl>
                                              <p:pRg st="3" end="3"/>
                                            </p:tx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1" nodeType="clickEffect">
                                  <p:stCondLst>
                                    <p:cond delay="0"/>
                                  </p:stCondLst>
                                  <p:childTnLst>
                                    <p:set>
                                      <p:cBhvr>
                                        <p:cTn id="66" dur="1" fill="hold">
                                          <p:stCondLst>
                                            <p:cond delay="0"/>
                                          </p:stCondLst>
                                        </p:cTn>
                                        <p:tgtEl>
                                          <p:spTgt spid="6">
                                            <p:txEl>
                                              <p:pRg st="1" end="1"/>
                                            </p:txEl>
                                          </p:spTgt>
                                        </p:tgtEl>
                                        <p:attrNameLst>
                                          <p:attrName>style.visibility</p:attrName>
                                        </p:attrNameLst>
                                      </p:cBhvr>
                                      <p:to>
                                        <p:strVal val="visible"/>
                                      </p:to>
                                    </p:set>
                                    <p:animEffect transition="in" filter="fade">
                                      <p:cBhvr>
                                        <p:cTn id="67" dur="1000"/>
                                        <p:tgtEl>
                                          <p:spTgt spid="6">
                                            <p:txEl>
                                              <p:pRg st="1" end="1"/>
                                            </p:txEl>
                                          </p:spTgt>
                                        </p:tgtEl>
                                      </p:cBhvr>
                                    </p:animEffect>
                                    <p:anim calcmode="lin" valueType="num">
                                      <p:cBhvr>
                                        <p:cTn id="6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1" nodeType="clickEffect">
                                  <p:stCondLst>
                                    <p:cond delay="0"/>
                                  </p:stCondLst>
                                  <p:childTnLst>
                                    <p:set>
                                      <p:cBhvr>
                                        <p:cTn id="73" dur="1" fill="hold">
                                          <p:stCondLst>
                                            <p:cond delay="0"/>
                                          </p:stCondLst>
                                        </p:cTn>
                                        <p:tgtEl>
                                          <p:spTgt spid="6">
                                            <p:txEl>
                                              <p:pRg st="4" end="4"/>
                                            </p:txEl>
                                          </p:spTgt>
                                        </p:tgtEl>
                                        <p:attrNameLst>
                                          <p:attrName>style.visibility</p:attrName>
                                        </p:attrNameLst>
                                      </p:cBhvr>
                                      <p:to>
                                        <p:strVal val="visible"/>
                                      </p:to>
                                    </p:set>
                                    <p:animEffect transition="in" filter="fade">
                                      <p:cBhvr>
                                        <p:cTn id="74" dur="1000"/>
                                        <p:tgtEl>
                                          <p:spTgt spid="6">
                                            <p:txEl>
                                              <p:pRg st="4" end="4"/>
                                            </p:txEl>
                                          </p:spTgt>
                                        </p:tgtEl>
                                      </p:cBhvr>
                                    </p:animEffect>
                                    <p:anim calcmode="lin" valueType="num">
                                      <p:cBhvr>
                                        <p:cTn id="7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76"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1" nodeType="clickEffect">
                                  <p:stCondLst>
                                    <p:cond delay="0"/>
                                  </p:stCondLst>
                                  <p:childTnLst>
                                    <p:set>
                                      <p:cBhvr>
                                        <p:cTn id="80" dur="1" fill="hold">
                                          <p:stCondLst>
                                            <p:cond delay="0"/>
                                          </p:stCondLst>
                                        </p:cTn>
                                        <p:tgtEl>
                                          <p:spTgt spid="6">
                                            <p:txEl>
                                              <p:pRg st="7" end="7"/>
                                            </p:txEl>
                                          </p:spTgt>
                                        </p:tgtEl>
                                        <p:attrNameLst>
                                          <p:attrName>style.visibility</p:attrName>
                                        </p:attrNameLst>
                                      </p:cBhvr>
                                      <p:to>
                                        <p:strVal val="visible"/>
                                      </p:to>
                                    </p:set>
                                    <p:animEffect transition="in" filter="fade">
                                      <p:cBhvr>
                                        <p:cTn id="81" dur="1000"/>
                                        <p:tgtEl>
                                          <p:spTgt spid="6">
                                            <p:txEl>
                                              <p:pRg st="7" end="7"/>
                                            </p:txEl>
                                          </p:spTgt>
                                        </p:tgtEl>
                                      </p:cBhvr>
                                    </p:animEffect>
                                    <p:anim calcmode="lin" valueType="num">
                                      <p:cBhvr>
                                        <p:cTn id="82"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83"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1" presetClass="exit" presetSubtype="0" fill="hold" grpId="2" nodeType="clickEffect">
                                  <p:stCondLst>
                                    <p:cond delay="0"/>
                                  </p:stCondLst>
                                  <p:childTnLst>
                                    <p:set>
                                      <p:cBhvr>
                                        <p:cTn id="87" dur="1" fill="hold">
                                          <p:stCondLst>
                                            <p:cond delay="0"/>
                                          </p:stCondLst>
                                        </p:cTn>
                                        <p:tgtEl>
                                          <p:spTgt spid="6">
                                            <p:txEl>
                                              <p:pRg st="0" end="0"/>
                                            </p:txEl>
                                          </p:spTgt>
                                        </p:tgtEl>
                                        <p:attrNameLst>
                                          <p:attrName>style.visibility</p:attrName>
                                        </p:attrNameLst>
                                      </p:cBhvr>
                                      <p:to>
                                        <p:strVal val="hidden"/>
                                      </p:to>
                                    </p:set>
                                  </p:childTnLst>
                                </p:cTn>
                              </p:par>
                              <p:par>
                                <p:cTn id="88" presetID="1" presetClass="exit" presetSubtype="0" fill="hold" grpId="2" nodeType="withEffect">
                                  <p:stCondLst>
                                    <p:cond delay="0"/>
                                  </p:stCondLst>
                                  <p:childTnLst>
                                    <p:set>
                                      <p:cBhvr>
                                        <p:cTn id="89" dur="1" fill="hold">
                                          <p:stCondLst>
                                            <p:cond delay="0"/>
                                          </p:stCondLst>
                                        </p:cTn>
                                        <p:tgtEl>
                                          <p:spTgt spid="6">
                                            <p:txEl>
                                              <p:pRg st="1" end="1"/>
                                            </p:txEl>
                                          </p:spTgt>
                                        </p:tgtEl>
                                        <p:attrNameLst>
                                          <p:attrName>style.visibility</p:attrName>
                                        </p:attrNameLst>
                                      </p:cBhvr>
                                      <p:to>
                                        <p:strVal val="hidden"/>
                                      </p:to>
                                    </p:set>
                                  </p:childTnLst>
                                </p:cTn>
                              </p:par>
                              <p:par>
                                <p:cTn id="90" presetID="1" presetClass="exit" presetSubtype="0" fill="hold" grpId="2" nodeType="withEffect">
                                  <p:stCondLst>
                                    <p:cond delay="0"/>
                                  </p:stCondLst>
                                  <p:childTnLst>
                                    <p:set>
                                      <p:cBhvr>
                                        <p:cTn id="91" dur="1" fill="hold">
                                          <p:stCondLst>
                                            <p:cond delay="0"/>
                                          </p:stCondLst>
                                        </p:cTn>
                                        <p:tgtEl>
                                          <p:spTgt spid="6">
                                            <p:txEl>
                                              <p:pRg st="3" end="3"/>
                                            </p:txEl>
                                          </p:spTgt>
                                        </p:tgtEl>
                                        <p:attrNameLst>
                                          <p:attrName>style.visibility</p:attrName>
                                        </p:attrNameLst>
                                      </p:cBhvr>
                                      <p:to>
                                        <p:strVal val="hidden"/>
                                      </p:to>
                                    </p:set>
                                  </p:childTnLst>
                                </p:cTn>
                              </p:par>
                              <p:par>
                                <p:cTn id="92" presetID="1" presetClass="exit" presetSubtype="0" fill="hold" grpId="2" nodeType="withEffect">
                                  <p:stCondLst>
                                    <p:cond delay="0"/>
                                  </p:stCondLst>
                                  <p:childTnLst>
                                    <p:set>
                                      <p:cBhvr>
                                        <p:cTn id="93" dur="1" fill="hold">
                                          <p:stCondLst>
                                            <p:cond delay="0"/>
                                          </p:stCondLst>
                                        </p:cTn>
                                        <p:tgtEl>
                                          <p:spTgt spid="6">
                                            <p:txEl>
                                              <p:pRg st="4" end="4"/>
                                            </p:txEl>
                                          </p:spTgt>
                                        </p:tgtEl>
                                        <p:attrNameLst>
                                          <p:attrName>style.visibility</p:attrName>
                                        </p:attrNameLst>
                                      </p:cBhvr>
                                      <p:to>
                                        <p:strVal val="hidden"/>
                                      </p:to>
                                    </p:set>
                                  </p:childTnLst>
                                </p:cTn>
                              </p:par>
                              <p:par>
                                <p:cTn id="94" presetID="1" presetClass="exit" presetSubtype="0" fill="hold" grpId="2" nodeType="withEffect">
                                  <p:stCondLst>
                                    <p:cond delay="0"/>
                                  </p:stCondLst>
                                  <p:childTnLst>
                                    <p:set>
                                      <p:cBhvr>
                                        <p:cTn id="95" dur="1" fill="hold">
                                          <p:stCondLst>
                                            <p:cond delay="0"/>
                                          </p:stCondLst>
                                        </p:cTn>
                                        <p:tgtEl>
                                          <p:spTgt spid="6">
                                            <p:txEl>
                                              <p:pRg st="6" end="6"/>
                                            </p:txEl>
                                          </p:spTgt>
                                        </p:tgtEl>
                                        <p:attrNameLst>
                                          <p:attrName>style.visibility</p:attrName>
                                        </p:attrNameLst>
                                      </p:cBhvr>
                                      <p:to>
                                        <p:strVal val="hidden"/>
                                      </p:to>
                                    </p:set>
                                  </p:childTnLst>
                                </p:cTn>
                              </p:par>
                              <p:par>
                                <p:cTn id="96" presetID="1" presetClass="exit" presetSubtype="0" fill="hold" grpId="2" nodeType="withEffect">
                                  <p:stCondLst>
                                    <p:cond delay="0"/>
                                  </p:stCondLst>
                                  <p:childTnLst>
                                    <p:set>
                                      <p:cBhvr>
                                        <p:cTn id="97" dur="1" fill="hold">
                                          <p:stCondLst>
                                            <p:cond delay="0"/>
                                          </p:stCondLst>
                                        </p:cTn>
                                        <p:tgtEl>
                                          <p:spTgt spid="6">
                                            <p:txEl>
                                              <p:pRg st="7" end="7"/>
                                            </p:txEl>
                                          </p:spTgt>
                                        </p:tgtEl>
                                        <p:attrNameLst>
                                          <p:attrName>style.visibility</p:attrName>
                                        </p:attrNameLst>
                                      </p:cBhvr>
                                      <p:to>
                                        <p:strVal val="hidden"/>
                                      </p:to>
                                    </p:set>
                                  </p:childTnLst>
                                </p:cTn>
                              </p:par>
                            </p:childTnLst>
                          </p:cTn>
                        </p:par>
                        <p:par>
                          <p:cTn id="98" fill="hold">
                            <p:stCondLst>
                              <p:cond delay="0"/>
                            </p:stCondLst>
                            <p:childTnLst>
                              <p:par>
                                <p:cTn id="99" presetID="1" presetClass="entr" presetSubtype="0" fill="hold" nodeType="afterEffect">
                                  <p:stCondLst>
                                    <p:cond delay="0"/>
                                  </p:stCondLst>
                                  <p:childTnLst>
                                    <p:set>
                                      <p:cBhvr>
                                        <p:cTn id="100" dur="1" fill="hold">
                                          <p:stCondLst>
                                            <p:cond delay="0"/>
                                          </p:stCondLst>
                                        </p:cTn>
                                        <p:tgtEl>
                                          <p:spTgt spid="7">
                                            <p:txEl>
                                              <p:pRg st="0" end="0"/>
                                            </p:txEl>
                                          </p:spTgt>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7">
                                            <p:txEl>
                                              <p:pRg st="3" end="3"/>
                                            </p:txEl>
                                          </p:spTgt>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nodeType="clickEffect">
                                  <p:stCondLst>
                                    <p:cond delay="0"/>
                                  </p:stCondLst>
                                  <p:childTnLst>
                                    <p:set>
                                      <p:cBhvr>
                                        <p:cTn id="108" dur="1" fill="hold">
                                          <p:stCondLst>
                                            <p:cond delay="0"/>
                                          </p:stCondLst>
                                        </p:cTn>
                                        <p:tgtEl>
                                          <p:spTgt spid="7">
                                            <p:txEl>
                                              <p:pRg st="1" end="1"/>
                                            </p:txEl>
                                          </p:spTgt>
                                        </p:tgtEl>
                                        <p:attrNameLst>
                                          <p:attrName>style.visibility</p:attrName>
                                        </p:attrNameLst>
                                      </p:cBhvr>
                                      <p:to>
                                        <p:strVal val="visible"/>
                                      </p:to>
                                    </p:set>
                                    <p:animEffect transition="in" filter="fade">
                                      <p:cBhvr>
                                        <p:cTn id="109" dur="1000"/>
                                        <p:tgtEl>
                                          <p:spTgt spid="7">
                                            <p:txEl>
                                              <p:pRg st="1" end="1"/>
                                            </p:txEl>
                                          </p:spTgt>
                                        </p:tgtEl>
                                      </p:cBhvr>
                                    </p:animEffect>
                                    <p:anim calcmode="lin" valueType="num">
                                      <p:cBhvr>
                                        <p:cTn id="110"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11"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42" presetClass="entr" presetSubtype="0" fill="hold" nodeType="clickEffect">
                                  <p:stCondLst>
                                    <p:cond delay="0"/>
                                  </p:stCondLst>
                                  <p:childTnLst>
                                    <p:set>
                                      <p:cBhvr>
                                        <p:cTn id="115" dur="1" fill="hold">
                                          <p:stCondLst>
                                            <p:cond delay="0"/>
                                          </p:stCondLst>
                                        </p:cTn>
                                        <p:tgtEl>
                                          <p:spTgt spid="7">
                                            <p:txEl>
                                              <p:pRg st="4" end="4"/>
                                            </p:txEl>
                                          </p:spTgt>
                                        </p:tgtEl>
                                        <p:attrNameLst>
                                          <p:attrName>style.visibility</p:attrName>
                                        </p:attrNameLst>
                                      </p:cBhvr>
                                      <p:to>
                                        <p:strVal val="visible"/>
                                      </p:to>
                                    </p:set>
                                    <p:animEffect transition="in" filter="fade">
                                      <p:cBhvr>
                                        <p:cTn id="116" dur="1000"/>
                                        <p:tgtEl>
                                          <p:spTgt spid="7">
                                            <p:txEl>
                                              <p:pRg st="4" end="4"/>
                                            </p:txEl>
                                          </p:spTgt>
                                        </p:tgtEl>
                                      </p:cBhvr>
                                    </p:animEffect>
                                    <p:anim calcmode="lin" valueType="num">
                                      <p:cBhvr>
                                        <p:cTn id="117"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118"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42" presetClass="entr" presetSubtype="0" fill="hold" nodeType="clickEffect">
                                  <p:stCondLst>
                                    <p:cond delay="0"/>
                                  </p:stCondLst>
                                  <p:childTnLst>
                                    <p:set>
                                      <p:cBhvr>
                                        <p:cTn id="122" dur="1" fill="hold">
                                          <p:stCondLst>
                                            <p:cond delay="0"/>
                                          </p:stCondLst>
                                        </p:cTn>
                                        <p:tgtEl>
                                          <p:spTgt spid="7">
                                            <p:txEl>
                                              <p:pRg st="7" end="7"/>
                                            </p:txEl>
                                          </p:spTgt>
                                        </p:tgtEl>
                                        <p:attrNameLst>
                                          <p:attrName>style.visibility</p:attrName>
                                        </p:attrNameLst>
                                      </p:cBhvr>
                                      <p:to>
                                        <p:strVal val="visible"/>
                                      </p:to>
                                    </p:set>
                                    <p:animEffect transition="in" filter="fade">
                                      <p:cBhvr>
                                        <p:cTn id="123" dur="1000"/>
                                        <p:tgtEl>
                                          <p:spTgt spid="7">
                                            <p:txEl>
                                              <p:pRg st="7" end="7"/>
                                            </p:txEl>
                                          </p:spTgt>
                                        </p:tgtEl>
                                      </p:cBhvr>
                                    </p:animEffect>
                                    <p:anim calcmode="lin" valueType="num">
                                      <p:cBhvr>
                                        <p:cTn id="124"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125"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1" presetClass="exit" presetSubtype="0" fill="hold" grpId="0" nodeType="clickEffect">
                                  <p:stCondLst>
                                    <p:cond delay="0"/>
                                  </p:stCondLst>
                                  <p:childTnLst>
                                    <p:set>
                                      <p:cBhvr>
                                        <p:cTn id="129" dur="1" fill="hold">
                                          <p:stCondLst>
                                            <p:cond delay="0"/>
                                          </p:stCondLst>
                                        </p:cTn>
                                        <p:tgtEl>
                                          <p:spTgt spid="7">
                                            <p:txEl>
                                              <p:pRg st="0" end="0"/>
                                            </p:txEl>
                                          </p:spTgt>
                                        </p:tgtEl>
                                        <p:attrNameLst>
                                          <p:attrName>style.visibility</p:attrName>
                                        </p:attrNameLst>
                                      </p:cBhvr>
                                      <p:to>
                                        <p:strVal val="hidden"/>
                                      </p:to>
                                    </p:set>
                                  </p:childTnLst>
                                </p:cTn>
                              </p:par>
                              <p:par>
                                <p:cTn id="130" presetID="1" presetClass="exit" presetSubtype="0" fill="hold" grpId="0" nodeType="withEffect">
                                  <p:stCondLst>
                                    <p:cond delay="0"/>
                                  </p:stCondLst>
                                  <p:childTnLst>
                                    <p:set>
                                      <p:cBhvr>
                                        <p:cTn id="131" dur="1" fill="hold">
                                          <p:stCondLst>
                                            <p:cond delay="0"/>
                                          </p:stCondLst>
                                        </p:cTn>
                                        <p:tgtEl>
                                          <p:spTgt spid="7">
                                            <p:txEl>
                                              <p:pRg st="1" end="1"/>
                                            </p:txEl>
                                          </p:spTgt>
                                        </p:tgtEl>
                                        <p:attrNameLst>
                                          <p:attrName>style.visibility</p:attrName>
                                        </p:attrNameLst>
                                      </p:cBhvr>
                                      <p:to>
                                        <p:strVal val="hidden"/>
                                      </p:to>
                                    </p:set>
                                  </p:childTnLst>
                                </p:cTn>
                              </p:par>
                              <p:par>
                                <p:cTn id="132" presetID="1" presetClass="exit" presetSubtype="0" fill="hold" grpId="0" nodeType="withEffect">
                                  <p:stCondLst>
                                    <p:cond delay="0"/>
                                  </p:stCondLst>
                                  <p:childTnLst>
                                    <p:set>
                                      <p:cBhvr>
                                        <p:cTn id="133" dur="1" fill="hold">
                                          <p:stCondLst>
                                            <p:cond delay="0"/>
                                          </p:stCondLst>
                                        </p:cTn>
                                        <p:tgtEl>
                                          <p:spTgt spid="7">
                                            <p:txEl>
                                              <p:pRg st="3" end="3"/>
                                            </p:txEl>
                                          </p:spTgt>
                                        </p:tgtEl>
                                        <p:attrNameLst>
                                          <p:attrName>style.visibility</p:attrName>
                                        </p:attrNameLst>
                                      </p:cBhvr>
                                      <p:to>
                                        <p:strVal val="hidden"/>
                                      </p:to>
                                    </p:set>
                                  </p:childTnLst>
                                </p:cTn>
                              </p:par>
                              <p:par>
                                <p:cTn id="134" presetID="1" presetClass="exit" presetSubtype="0" fill="hold" grpId="0" nodeType="withEffect">
                                  <p:stCondLst>
                                    <p:cond delay="0"/>
                                  </p:stCondLst>
                                  <p:childTnLst>
                                    <p:set>
                                      <p:cBhvr>
                                        <p:cTn id="135" dur="1" fill="hold">
                                          <p:stCondLst>
                                            <p:cond delay="0"/>
                                          </p:stCondLst>
                                        </p:cTn>
                                        <p:tgtEl>
                                          <p:spTgt spid="7">
                                            <p:txEl>
                                              <p:pRg st="4" end="4"/>
                                            </p:txEl>
                                          </p:spTgt>
                                        </p:tgtEl>
                                        <p:attrNameLst>
                                          <p:attrName>style.visibility</p:attrName>
                                        </p:attrNameLst>
                                      </p:cBhvr>
                                      <p:to>
                                        <p:strVal val="hidden"/>
                                      </p:to>
                                    </p:set>
                                  </p:childTnLst>
                                </p:cTn>
                              </p:par>
                              <p:par>
                                <p:cTn id="136" presetID="1" presetClass="exit" presetSubtype="0" fill="hold" grpId="0" nodeType="withEffect">
                                  <p:stCondLst>
                                    <p:cond delay="0"/>
                                  </p:stCondLst>
                                  <p:childTnLst>
                                    <p:set>
                                      <p:cBhvr>
                                        <p:cTn id="137" dur="1" fill="hold">
                                          <p:stCondLst>
                                            <p:cond delay="0"/>
                                          </p:stCondLst>
                                        </p:cTn>
                                        <p:tgtEl>
                                          <p:spTgt spid="7">
                                            <p:txEl>
                                              <p:pRg st="6" end="6"/>
                                            </p:txEl>
                                          </p:spTgt>
                                        </p:tgtEl>
                                        <p:attrNameLst>
                                          <p:attrName>style.visibility</p:attrName>
                                        </p:attrNameLst>
                                      </p:cBhvr>
                                      <p:to>
                                        <p:strVal val="hidden"/>
                                      </p:to>
                                    </p:set>
                                  </p:childTnLst>
                                </p:cTn>
                              </p:par>
                              <p:par>
                                <p:cTn id="138" presetID="1" presetClass="exit" presetSubtype="0" fill="hold" grpId="0" nodeType="withEffect">
                                  <p:stCondLst>
                                    <p:cond delay="0"/>
                                  </p:stCondLst>
                                  <p:childTnLst>
                                    <p:set>
                                      <p:cBhvr>
                                        <p:cTn id="139" dur="1" fill="hold">
                                          <p:stCondLst>
                                            <p:cond delay="0"/>
                                          </p:stCondLst>
                                        </p:cTn>
                                        <p:tgtEl>
                                          <p:spTgt spid="7">
                                            <p:txEl>
                                              <p:pRg st="7" end="7"/>
                                            </p:txEl>
                                          </p:spTgt>
                                        </p:tgtEl>
                                        <p:attrNameLst>
                                          <p:attrName>style.visibility</p:attrName>
                                        </p:attrNameLst>
                                      </p:cBhvr>
                                      <p:to>
                                        <p:strVal val="hidden"/>
                                      </p:to>
                                    </p:set>
                                  </p:childTnLst>
                                </p:cTn>
                              </p:par>
                            </p:childTnLst>
                          </p:cTn>
                        </p:par>
                        <p:par>
                          <p:cTn id="140" fill="hold">
                            <p:stCondLst>
                              <p:cond delay="0"/>
                            </p:stCondLst>
                            <p:childTnLst>
                              <p:par>
                                <p:cTn id="141" presetID="1" presetClass="entr" presetSubtype="0" fill="hold" nodeType="afterEffect">
                                  <p:stCondLst>
                                    <p:cond delay="0"/>
                                  </p:stCondLst>
                                  <p:childTnLst>
                                    <p:set>
                                      <p:cBhvr>
                                        <p:cTn id="142" dur="1" fill="hold">
                                          <p:stCondLst>
                                            <p:cond delay="0"/>
                                          </p:stCondLst>
                                        </p:cTn>
                                        <p:tgtEl>
                                          <p:spTgt spid="8">
                                            <p:txEl>
                                              <p:pRg st="0" end="0"/>
                                            </p:txEl>
                                          </p:spTgt>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42" presetClass="entr" presetSubtype="0" fill="hold" grpId="0" nodeType="clickEffect">
                                  <p:stCondLst>
                                    <p:cond delay="0"/>
                                  </p:stCondLst>
                                  <p:childTnLst>
                                    <p:set>
                                      <p:cBhvr>
                                        <p:cTn id="148" dur="1" fill="hold">
                                          <p:stCondLst>
                                            <p:cond delay="0"/>
                                          </p:stCondLst>
                                        </p:cTn>
                                        <p:tgtEl>
                                          <p:spTgt spid="8">
                                            <p:txEl>
                                              <p:pRg st="1" end="1"/>
                                            </p:txEl>
                                          </p:spTgt>
                                        </p:tgtEl>
                                        <p:attrNameLst>
                                          <p:attrName>style.visibility</p:attrName>
                                        </p:attrNameLst>
                                      </p:cBhvr>
                                      <p:to>
                                        <p:strVal val="visible"/>
                                      </p:to>
                                    </p:set>
                                    <p:animEffect transition="in" filter="fade">
                                      <p:cBhvr>
                                        <p:cTn id="149" dur="1000"/>
                                        <p:tgtEl>
                                          <p:spTgt spid="8">
                                            <p:txEl>
                                              <p:pRg st="1" end="1"/>
                                            </p:txEl>
                                          </p:spTgt>
                                        </p:tgtEl>
                                      </p:cBhvr>
                                    </p:animEffect>
                                    <p:anim calcmode="lin" valueType="num">
                                      <p:cBhvr>
                                        <p:cTn id="150"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2" fill="hold">
                      <p:stCondLst>
                        <p:cond delay="indefinite"/>
                      </p:stCondLst>
                      <p:childTnLst>
                        <p:par>
                          <p:cTn id="153" fill="hold">
                            <p:stCondLst>
                              <p:cond delay="0"/>
                            </p:stCondLst>
                            <p:childTnLst>
                              <p:par>
                                <p:cTn id="154" presetID="42" presetClass="entr" presetSubtype="0" fill="hold" grpId="0" nodeType="clickEffect">
                                  <p:stCondLst>
                                    <p:cond delay="0"/>
                                  </p:stCondLst>
                                  <p:childTnLst>
                                    <p:set>
                                      <p:cBhvr>
                                        <p:cTn id="155" dur="1" fill="hold">
                                          <p:stCondLst>
                                            <p:cond delay="0"/>
                                          </p:stCondLst>
                                        </p:cTn>
                                        <p:tgtEl>
                                          <p:spTgt spid="8">
                                            <p:txEl>
                                              <p:pRg st="5" end="5"/>
                                            </p:txEl>
                                          </p:spTgt>
                                        </p:tgtEl>
                                        <p:attrNameLst>
                                          <p:attrName>style.visibility</p:attrName>
                                        </p:attrNameLst>
                                      </p:cBhvr>
                                      <p:to>
                                        <p:strVal val="visible"/>
                                      </p:to>
                                    </p:set>
                                    <p:animEffect transition="in" filter="fade">
                                      <p:cBhvr>
                                        <p:cTn id="156" dur="1000"/>
                                        <p:tgtEl>
                                          <p:spTgt spid="8">
                                            <p:txEl>
                                              <p:pRg st="5" end="5"/>
                                            </p:txEl>
                                          </p:spTgt>
                                        </p:tgtEl>
                                      </p:cBhvr>
                                    </p:animEffect>
                                    <p:anim calcmode="lin" valueType="num">
                                      <p:cBhvr>
                                        <p:cTn id="157"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158"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1" presetClass="exit" presetSubtype="0" fill="hold" grpId="1" nodeType="clickEffect">
                                  <p:stCondLst>
                                    <p:cond delay="0"/>
                                  </p:stCondLst>
                                  <p:childTnLst>
                                    <p:set>
                                      <p:cBhvr>
                                        <p:cTn id="162" dur="1" fill="hold">
                                          <p:stCondLst>
                                            <p:cond delay="0"/>
                                          </p:stCondLst>
                                        </p:cTn>
                                        <p:tgtEl>
                                          <p:spTgt spid="8">
                                            <p:txEl>
                                              <p:pRg st="0" end="0"/>
                                            </p:txEl>
                                          </p:spTgt>
                                        </p:tgtEl>
                                        <p:attrNameLst>
                                          <p:attrName>style.visibility</p:attrName>
                                        </p:attrNameLst>
                                      </p:cBhvr>
                                      <p:to>
                                        <p:strVal val="hidden"/>
                                      </p:to>
                                    </p:set>
                                  </p:childTnLst>
                                </p:cTn>
                              </p:par>
                              <p:par>
                                <p:cTn id="163" presetID="1" presetClass="exit" presetSubtype="0" fill="hold" grpId="1" nodeType="withEffect">
                                  <p:stCondLst>
                                    <p:cond delay="0"/>
                                  </p:stCondLst>
                                  <p:childTnLst>
                                    <p:set>
                                      <p:cBhvr>
                                        <p:cTn id="164" dur="1" fill="hold">
                                          <p:stCondLst>
                                            <p:cond delay="0"/>
                                          </p:stCondLst>
                                        </p:cTn>
                                        <p:tgtEl>
                                          <p:spTgt spid="8">
                                            <p:txEl>
                                              <p:pRg st="1" end="1"/>
                                            </p:txEl>
                                          </p:spTgt>
                                        </p:tgtEl>
                                        <p:attrNameLst>
                                          <p:attrName>style.visibility</p:attrName>
                                        </p:attrNameLst>
                                      </p:cBhvr>
                                      <p:to>
                                        <p:strVal val="hidden"/>
                                      </p:to>
                                    </p:set>
                                  </p:childTnLst>
                                </p:cTn>
                              </p:par>
                              <p:par>
                                <p:cTn id="165" presetID="1" presetClass="exit" presetSubtype="0" fill="hold" grpId="1" nodeType="withEffect">
                                  <p:stCondLst>
                                    <p:cond delay="0"/>
                                  </p:stCondLst>
                                  <p:childTnLst>
                                    <p:set>
                                      <p:cBhvr>
                                        <p:cTn id="166" dur="1" fill="hold">
                                          <p:stCondLst>
                                            <p:cond delay="0"/>
                                          </p:stCondLst>
                                        </p:cTn>
                                        <p:tgtEl>
                                          <p:spTgt spid="8">
                                            <p:txEl>
                                              <p:pRg st="4" end="4"/>
                                            </p:txEl>
                                          </p:spTgt>
                                        </p:tgtEl>
                                        <p:attrNameLst>
                                          <p:attrName>style.visibility</p:attrName>
                                        </p:attrNameLst>
                                      </p:cBhvr>
                                      <p:to>
                                        <p:strVal val="hidden"/>
                                      </p:to>
                                    </p:set>
                                  </p:childTnLst>
                                </p:cTn>
                              </p:par>
                              <p:par>
                                <p:cTn id="167" presetID="1" presetClass="exit" presetSubtype="0" fill="hold" grpId="1" nodeType="withEffect">
                                  <p:stCondLst>
                                    <p:cond delay="0"/>
                                  </p:stCondLst>
                                  <p:childTnLst>
                                    <p:set>
                                      <p:cBhvr>
                                        <p:cTn id="168" dur="1" fill="hold">
                                          <p:stCondLst>
                                            <p:cond delay="0"/>
                                          </p:stCondLst>
                                        </p:cTn>
                                        <p:tgtEl>
                                          <p:spTgt spid="8">
                                            <p:txEl>
                                              <p:pRg st="5" end="5"/>
                                            </p:txEl>
                                          </p:spTgt>
                                        </p:tgtEl>
                                        <p:attrNameLst>
                                          <p:attrName>style.visibility</p:attrName>
                                        </p:attrNameLst>
                                      </p:cBhvr>
                                      <p:to>
                                        <p:strVal val="hidden"/>
                                      </p:to>
                                    </p:set>
                                  </p:childTnLst>
                                </p:cTn>
                              </p:par>
                            </p:childTnLst>
                          </p:cTn>
                        </p:par>
                        <p:par>
                          <p:cTn id="169" fill="hold">
                            <p:stCondLst>
                              <p:cond delay="0"/>
                            </p:stCondLst>
                            <p:childTnLst>
                              <p:par>
                                <p:cTn id="170" presetID="1" presetClass="entr" presetSubtype="0" fill="hold" grpId="0" nodeType="afterEffect">
                                  <p:stCondLst>
                                    <p:cond delay="0"/>
                                  </p:stCondLst>
                                  <p:childTnLst>
                                    <p:set>
                                      <p:cBhvr>
                                        <p:cTn id="171" dur="1" fill="hold">
                                          <p:stCondLst>
                                            <p:cond delay="0"/>
                                          </p:stCondLst>
                                        </p:cTn>
                                        <p:tgtEl>
                                          <p:spTgt spid="9">
                                            <p:txEl>
                                              <p:pRg st="0" end="0"/>
                                            </p:txEl>
                                          </p:spTgt>
                                        </p:tgtEl>
                                        <p:attrNameLst>
                                          <p:attrName>style.visibility</p:attrName>
                                        </p:attrNameLst>
                                      </p:cBhvr>
                                      <p:to>
                                        <p:strVal val="visible"/>
                                      </p:to>
                                    </p:set>
                                  </p:childTnLst>
                                </p:cTn>
                              </p:par>
                              <p:par>
                                <p:cTn id="172" presetID="1" presetClass="entr" presetSubtype="0" fill="hold" grpId="0" nodeType="withEffect">
                                  <p:stCondLst>
                                    <p:cond delay="0"/>
                                  </p:stCondLst>
                                  <p:childTnLst>
                                    <p:set>
                                      <p:cBhvr>
                                        <p:cTn id="173" dur="1" fill="hold">
                                          <p:stCondLst>
                                            <p:cond delay="0"/>
                                          </p:stCondLst>
                                        </p:cTn>
                                        <p:tgtEl>
                                          <p:spTgt spid="9">
                                            <p:txEl>
                                              <p:pRg st="3" end="3"/>
                                            </p:txEl>
                                          </p:spTgt>
                                        </p:tgtEl>
                                        <p:attrNameLst>
                                          <p:attrName>style.visibility</p:attrName>
                                        </p:attrNameLst>
                                      </p:cBhvr>
                                      <p:to>
                                        <p:strVal val="visible"/>
                                      </p:to>
                                    </p:set>
                                  </p:childTnLst>
                                </p:cTn>
                              </p:par>
                              <p:par>
                                <p:cTn id="174" presetID="1" presetClass="entr" presetSubtype="0" fill="hold" grpId="0" nodeType="withEffect">
                                  <p:stCondLst>
                                    <p:cond delay="0"/>
                                  </p:stCondLst>
                                  <p:childTnLst>
                                    <p:set>
                                      <p:cBhvr>
                                        <p:cTn id="175"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76" fill="hold">
                      <p:stCondLst>
                        <p:cond delay="indefinite"/>
                      </p:stCondLst>
                      <p:childTnLst>
                        <p:par>
                          <p:cTn id="177" fill="hold">
                            <p:stCondLst>
                              <p:cond delay="0"/>
                            </p:stCondLst>
                            <p:childTnLst>
                              <p:par>
                                <p:cTn id="178" presetID="42" presetClass="entr" presetSubtype="0" fill="hold" grpId="1" nodeType="clickEffect">
                                  <p:stCondLst>
                                    <p:cond delay="0"/>
                                  </p:stCondLst>
                                  <p:childTnLst>
                                    <p:set>
                                      <p:cBhvr>
                                        <p:cTn id="179" dur="1" fill="hold">
                                          <p:stCondLst>
                                            <p:cond delay="0"/>
                                          </p:stCondLst>
                                        </p:cTn>
                                        <p:tgtEl>
                                          <p:spTgt spid="9">
                                            <p:txEl>
                                              <p:pRg st="1" end="1"/>
                                            </p:txEl>
                                          </p:spTgt>
                                        </p:tgtEl>
                                        <p:attrNameLst>
                                          <p:attrName>style.visibility</p:attrName>
                                        </p:attrNameLst>
                                      </p:cBhvr>
                                      <p:to>
                                        <p:strVal val="visible"/>
                                      </p:to>
                                    </p:set>
                                    <p:animEffect transition="in" filter="fade">
                                      <p:cBhvr>
                                        <p:cTn id="180" dur="1000"/>
                                        <p:tgtEl>
                                          <p:spTgt spid="9">
                                            <p:txEl>
                                              <p:pRg st="1" end="1"/>
                                            </p:txEl>
                                          </p:spTgt>
                                        </p:tgtEl>
                                      </p:cBhvr>
                                    </p:animEffect>
                                    <p:anim calcmode="lin" valueType="num">
                                      <p:cBhvr>
                                        <p:cTn id="181"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82"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3" fill="hold">
                      <p:stCondLst>
                        <p:cond delay="indefinite"/>
                      </p:stCondLst>
                      <p:childTnLst>
                        <p:par>
                          <p:cTn id="184" fill="hold">
                            <p:stCondLst>
                              <p:cond delay="0"/>
                            </p:stCondLst>
                            <p:childTnLst>
                              <p:par>
                                <p:cTn id="185" presetID="42" presetClass="entr" presetSubtype="0" fill="hold" grpId="1" nodeType="clickEffect">
                                  <p:stCondLst>
                                    <p:cond delay="0"/>
                                  </p:stCondLst>
                                  <p:childTnLst>
                                    <p:set>
                                      <p:cBhvr>
                                        <p:cTn id="186" dur="1" fill="hold">
                                          <p:stCondLst>
                                            <p:cond delay="0"/>
                                          </p:stCondLst>
                                        </p:cTn>
                                        <p:tgtEl>
                                          <p:spTgt spid="9">
                                            <p:txEl>
                                              <p:pRg st="4" end="4"/>
                                            </p:txEl>
                                          </p:spTgt>
                                        </p:tgtEl>
                                        <p:attrNameLst>
                                          <p:attrName>style.visibility</p:attrName>
                                        </p:attrNameLst>
                                      </p:cBhvr>
                                      <p:to>
                                        <p:strVal val="visible"/>
                                      </p:to>
                                    </p:set>
                                    <p:animEffect transition="in" filter="fade">
                                      <p:cBhvr>
                                        <p:cTn id="187" dur="1000"/>
                                        <p:tgtEl>
                                          <p:spTgt spid="9">
                                            <p:txEl>
                                              <p:pRg st="4" end="4"/>
                                            </p:txEl>
                                          </p:spTgt>
                                        </p:tgtEl>
                                      </p:cBhvr>
                                    </p:animEffect>
                                    <p:anim calcmode="lin" valueType="num">
                                      <p:cBhvr>
                                        <p:cTn id="188"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189"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90" fill="hold">
                      <p:stCondLst>
                        <p:cond delay="indefinite"/>
                      </p:stCondLst>
                      <p:childTnLst>
                        <p:par>
                          <p:cTn id="191" fill="hold">
                            <p:stCondLst>
                              <p:cond delay="0"/>
                            </p:stCondLst>
                            <p:childTnLst>
                              <p:par>
                                <p:cTn id="192" presetID="42" presetClass="entr" presetSubtype="0" fill="hold" grpId="1" nodeType="clickEffect">
                                  <p:stCondLst>
                                    <p:cond delay="0"/>
                                  </p:stCondLst>
                                  <p:childTnLst>
                                    <p:set>
                                      <p:cBhvr>
                                        <p:cTn id="193" dur="1" fill="hold">
                                          <p:stCondLst>
                                            <p:cond delay="0"/>
                                          </p:stCondLst>
                                        </p:cTn>
                                        <p:tgtEl>
                                          <p:spTgt spid="9">
                                            <p:txEl>
                                              <p:pRg st="7" end="7"/>
                                            </p:txEl>
                                          </p:spTgt>
                                        </p:tgtEl>
                                        <p:attrNameLst>
                                          <p:attrName>style.visibility</p:attrName>
                                        </p:attrNameLst>
                                      </p:cBhvr>
                                      <p:to>
                                        <p:strVal val="visible"/>
                                      </p:to>
                                    </p:set>
                                    <p:animEffect transition="in" filter="fade">
                                      <p:cBhvr>
                                        <p:cTn id="194" dur="1000"/>
                                        <p:tgtEl>
                                          <p:spTgt spid="9">
                                            <p:txEl>
                                              <p:pRg st="7" end="7"/>
                                            </p:txEl>
                                          </p:spTgt>
                                        </p:tgtEl>
                                      </p:cBhvr>
                                    </p:animEffect>
                                    <p:anim calcmode="lin" valueType="num">
                                      <p:cBhvr>
                                        <p:cTn id="195"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196" dur="10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5" grpId="0" build="p"/>
      <p:bldP spid="5" grpId="1" build="allAtOnce"/>
      <p:bldP spid="5" grpId="2" build="allAtOnce"/>
      <p:bldP spid="6" grpId="0" build="p"/>
      <p:bldP spid="6" grpId="1" build="allAtOnce"/>
      <p:bldP spid="6" grpId="2" build="allAtOnce"/>
      <p:bldP spid="7" grpId="0" build="allAtOnce"/>
      <p:bldP spid="8" grpId="0" build="allAtOnce"/>
      <p:bldP spid="8" grpId="1" build="allAtOnce"/>
      <p:bldP spid="9" grpId="0" build="p"/>
      <p:bldP spid="9" grpId="1"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Session…</a:t>
            </a:r>
            <a:endParaRPr lang="en-US" dirty="0"/>
          </a:p>
        </p:txBody>
      </p:sp>
      <p:sp>
        <p:nvSpPr>
          <p:cNvPr id="3" name="Text Placeholder 2"/>
          <p:cNvSpPr>
            <a:spLocks noGrp="1"/>
          </p:cNvSpPr>
          <p:nvPr>
            <p:ph type="body" sz="quarter" idx="11"/>
          </p:nvPr>
        </p:nvSpPr>
        <p:spPr/>
        <p:txBody>
          <a:bodyPr/>
          <a:lstStyle/>
          <a:p>
            <a:pPr marL="0" indent="0" algn="ctr">
              <a:buNone/>
            </a:pPr>
            <a:endParaRPr lang="en-US" sz="2800" b="1" dirty="0" smtClean="0"/>
          </a:p>
          <a:p>
            <a:pPr marL="0" indent="0" algn="ctr">
              <a:buNone/>
            </a:pPr>
            <a:r>
              <a:rPr lang="en-US" sz="2800" b="1" dirty="0" smtClean="0"/>
              <a:t>ELEVATED </a:t>
            </a:r>
            <a:r>
              <a:rPr lang="en-US" sz="2800" b="1" dirty="0"/>
              <a:t>WORK AND FALL PROTECTION</a:t>
            </a:r>
            <a:endParaRPr lang="en-US" sz="2800" dirty="0"/>
          </a:p>
          <a:p>
            <a:pPr marL="0" indent="0" algn="ctr">
              <a:buNone/>
            </a:pPr>
            <a:endParaRPr lang="en-US" sz="2800" dirty="0" smtClean="0"/>
          </a:p>
          <a:p>
            <a:pPr marL="0" indent="0" algn="ctr">
              <a:buNone/>
            </a:pPr>
            <a:r>
              <a:rPr lang="en-US" sz="2800" dirty="0" smtClean="0"/>
              <a:t>Read </a:t>
            </a:r>
            <a:r>
              <a:rPr lang="en-US" sz="2800" dirty="0"/>
              <a:t>Sections 2.0.0 through 2.4.3. </a:t>
            </a:r>
            <a:br>
              <a:rPr lang="en-US" sz="2800" dirty="0"/>
            </a:br>
            <a:r>
              <a:rPr lang="en-US" sz="2800" dirty="0"/>
              <a:t>Complete the 1.0.0 and 2.0.0 Section Reviews. </a:t>
            </a:r>
          </a:p>
          <a:p>
            <a:pPr marL="0" indent="0" algn="ctr">
              <a:buNone/>
            </a:pPr>
            <a:endParaRPr lang="en-US" sz="2800" dirty="0"/>
          </a:p>
        </p:txBody>
      </p:sp>
      <p:sp>
        <p:nvSpPr>
          <p:cNvPr id="4" name="Footer Placeholder 3"/>
          <p:cNvSpPr>
            <a:spLocks noGrp="1"/>
          </p:cNvSpPr>
          <p:nvPr>
            <p:ph type="ftr" sz="quarter" idx="12"/>
          </p:nvPr>
        </p:nvSpPr>
        <p:spPr/>
        <p:txBody>
          <a:bodyPr/>
          <a:lstStyle/>
          <a:p>
            <a:pPr>
              <a:buFont typeface="Arial"/>
              <a:buNone/>
              <a:defRPr/>
            </a:pPr>
            <a:r>
              <a:rPr lang="en-US" dirty="0" smtClean="0">
                <a:effectLst>
                  <a:glow rad="139700">
                    <a:schemeClr val="bg1">
                      <a:alpha val="10000"/>
                    </a:schemeClr>
                  </a:glow>
                </a:effectLst>
              </a:rPr>
              <a:t>Basic Safety (Construction Site Safety Orientation)  00101-15</a:t>
            </a:r>
            <a:endParaRPr lang="en-US" dirty="0">
              <a:effectLst>
                <a:glow rad="139700">
                  <a:schemeClr val="bg1">
                    <a:alpha val="10000"/>
                  </a:schemeClr>
                </a:glow>
              </a:effectLst>
            </a:endParaRPr>
          </a:p>
        </p:txBody>
      </p:sp>
    </p:spTree>
    <p:extLst>
      <p:ext uri="{BB962C8B-B14F-4D97-AF65-F5344CB8AC3E}">
        <p14:creationId xmlns:p14="http://schemas.microsoft.com/office/powerpoint/2010/main" val="223181896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49777"/>
            <a:ext cx="9144000" cy="682483"/>
          </a:xfrm>
          <a:prstGeom prst="rect">
            <a:avLst/>
          </a:prstGeom>
          <a:solidFill>
            <a:srgbClr val="A83518"/>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3200" b="1" dirty="0" smtClean="0"/>
              <a:t>Session 1: Safety and Hazard Recognition</a:t>
            </a:r>
            <a:endParaRPr lang="en-US" sz="3200" b="1" dirty="0"/>
          </a:p>
        </p:txBody>
      </p:sp>
    </p:spTree>
    <p:extLst>
      <p:ext uri="{BB962C8B-B14F-4D97-AF65-F5344CB8AC3E}">
        <p14:creationId xmlns:p14="http://schemas.microsoft.com/office/powerpoint/2010/main" val="239058431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One Objectives</a:t>
            </a:r>
            <a:endParaRPr lang="en-US" dirty="0"/>
          </a:p>
        </p:txBody>
      </p:sp>
      <p:sp>
        <p:nvSpPr>
          <p:cNvPr id="3" name="Text Placeholder 2"/>
          <p:cNvSpPr>
            <a:spLocks noGrp="1"/>
          </p:cNvSpPr>
          <p:nvPr>
            <p:ph type="body" sz="quarter" idx="11"/>
          </p:nvPr>
        </p:nvSpPr>
        <p:spPr/>
        <p:txBody>
          <a:bodyPr/>
          <a:lstStyle/>
          <a:p>
            <a:pPr marL="0" indent="0">
              <a:buNone/>
            </a:pPr>
            <a:r>
              <a:rPr lang="en-US" sz="2200" b="1" dirty="0" smtClean="0"/>
              <a:t>When trainees have completed this session, they should be able to do the following:</a:t>
            </a:r>
          </a:p>
          <a:p>
            <a:pPr marL="0" indent="0">
              <a:buNone/>
            </a:pPr>
            <a:endParaRPr lang="en-US" sz="2000" dirty="0"/>
          </a:p>
          <a:p>
            <a:pPr marL="346075" indent="-346075">
              <a:buFont typeface="+mj-lt"/>
              <a:buAutoNum type="arabicPeriod"/>
            </a:pPr>
            <a:r>
              <a:rPr lang="en-US" sz="2000" dirty="0" smtClean="0"/>
              <a:t>Describe </a:t>
            </a:r>
            <a:r>
              <a:rPr lang="en-US" sz="2000" dirty="0"/>
              <a:t>the importance of safety, the causes of workplace accidents, and the process of hazard recognition and control.</a:t>
            </a:r>
          </a:p>
          <a:p>
            <a:pPr marL="690563" lvl="1" indent="-344488">
              <a:buFont typeface="+mj-lt"/>
              <a:buAutoNum type="alphaLcPeriod"/>
            </a:pPr>
            <a:r>
              <a:rPr lang="en-US" sz="2000" dirty="0" smtClean="0"/>
              <a:t>Define incidents and </a:t>
            </a:r>
            <a:r>
              <a:rPr lang="en-US" sz="2000" dirty="0"/>
              <a:t>the significant costs associated with them.</a:t>
            </a:r>
          </a:p>
          <a:p>
            <a:pPr marL="690563" lvl="1" indent="-344488">
              <a:buFont typeface="+mj-lt"/>
              <a:buAutoNum type="alphaLcPeriod"/>
            </a:pPr>
            <a:r>
              <a:rPr lang="en-US" sz="2000" dirty="0" smtClean="0"/>
              <a:t>Identify </a:t>
            </a:r>
            <a:r>
              <a:rPr lang="en-US" sz="2000" dirty="0"/>
              <a:t>the common causes of</a:t>
            </a:r>
            <a:r>
              <a:rPr lang="en-US" sz="2000" dirty="0" smtClean="0"/>
              <a:t> incidents and </a:t>
            </a:r>
            <a:r>
              <a:rPr lang="en-US" sz="2000" dirty="0"/>
              <a:t>their related consequences.</a:t>
            </a:r>
          </a:p>
          <a:p>
            <a:pPr marL="690563" lvl="1" indent="-344488">
              <a:buFont typeface="+mj-lt"/>
              <a:buAutoNum type="alphaLcPeriod"/>
            </a:pPr>
            <a:r>
              <a:rPr lang="en-US" sz="2000" dirty="0" smtClean="0"/>
              <a:t>Describe </a:t>
            </a:r>
            <a:r>
              <a:rPr lang="en-US" sz="2000" dirty="0"/>
              <a:t>the processes related to hazard recognition and control, including the Hazard </a:t>
            </a:r>
            <a:r>
              <a:rPr lang="en-US" sz="2000" dirty="0" smtClean="0"/>
              <a:t>Communication (HAZCOM) </a:t>
            </a:r>
            <a:r>
              <a:rPr lang="en-US" sz="2000" dirty="0"/>
              <a:t>Standard and the provisions of </a:t>
            </a:r>
            <a:r>
              <a:rPr lang="en-US" sz="2000" dirty="0" smtClean="0"/>
              <a:t>a safety data sheet (SDS).</a:t>
            </a:r>
            <a:endParaRPr lang="en-US" sz="2000" dirty="0"/>
          </a:p>
        </p:txBody>
      </p:sp>
      <p:sp>
        <p:nvSpPr>
          <p:cNvPr id="4" name="Footer Placeholder 3"/>
          <p:cNvSpPr>
            <a:spLocks noGrp="1"/>
          </p:cNvSpPr>
          <p:nvPr>
            <p:ph type="ftr" sz="quarter" idx="12"/>
          </p:nvPr>
        </p:nvSpPr>
        <p:spPr/>
        <p:txBody>
          <a:bodyPr/>
          <a:lstStyle/>
          <a:p>
            <a:pPr>
              <a:buFont typeface="Arial"/>
              <a:buNone/>
              <a:defRPr/>
            </a:pPr>
            <a:r>
              <a:rPr lang="en-US" dirty="0" smtClean="0">
                <a:effectLst>
                  <a:glow rad="139700">
                    <a:schemeClr val="bg1">
                      <a:alpha val="10000"/>
                    </a:schemeClr>
                  </a:glow>
                </a:effectLst>
              </a:rPr>
              <a:t>Basic Safety (Construction Site Safety Orientation)  00101-15</a:t>
            </a:r>
            <a:endParaRPr lang="en-US" dirty="0">
              <a:effectLst>
                <a:glow rad="139700">
                  <a:schemeClr val="bg1">
                    <a:alpha val="10000"/>
                  </a:schemeClr>
                </a:glow>
              </a:effectLst>
            </a:endParaRPr>
          </a:p>
        </p:txBody>
      </p:sp>
    </p:spTree>
    <p:extLst>
      <p:ext uri="{BB962C8B-B14F-4D97-AF65-F5344CB8AC3E}">
        <p14:creationId xmlns:p14="http://schemas.microsoft.com/office/powerpoint/2010/main" val="365190360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056" y="446812"/>
            <a:ext cx="8874944" cy="505605"/>
          </a:xfrm>
        </p:spPr>
        <p:txBody>
          <a:bodyPr/>
          <a:lstStyle/>
          <a:p>
            <a:r>
              <a:rPr lang="en-US" dirty="0" smtClean="0"/>
              <a:t>Sections 1.1.1 and 1.1.2 – Safety Incidents</a:t>
            </a:r>
            <a:endParaRPr lang="en-US" dirty="0"/>
          </a:p>
        </p:txBody>
      </p:sp>
      <p:sp>
        <p:nvSpPr>
          <p:cNvPr id="4" name="Footer Placeholder 3"/>
          <p:cNvSpPr>
            <a:spLocks noGrp="1"/>
          </p:cNvSpPr>
          <p:nvPr>
            <p:ph type="ftr" sz="quarter" idx="12"/>
          </p:nvPr>
        </p:nvSpPr>
        <p:spPr/>
        <p:txBody>
          <a:bodyPr/>
          <a:lstStyle/>
          <a:p>
            <a:pPr>
              <a:buFont typeface="Arial"/>
              <a:buNone/>
              <a:defRPr/>
            </a:pPr>
            <a:r>
              <a:rPr lang="en-US" dirty="0" smtClean="0">
                <a:effectLst>
                  <a:glow rad="139700">
                    <a:schemeClr val="bg1">
                      <a:alpha val="10000"/>
                    </a:schemeClr>
                  </a:glow>
                </a:effectLst>
              </a:rPr>
              <a:t>Basic Safety (Construction Site Safety Orientation)  00101-15</a:t>
            </a:r>
            <a:endParaRPr lang="en-US" dirty="0">
              <a:effectLst>
                <a:glow rad="139700">
                  <a:schemeClr val="bg1">
                    <a:alpha val="10000"/>
                  </a:schemeClr>
                </a:glow>
              </a:effectLst>
            </a:endParaRPr>
          </a:p>
        </p:txBody>
      </p:sp>
      <p:sp>
        <p:nvSpPr>
          <p:cNvPr id="3" name="Text Placeholder 2"/>
          <p:cNvSpPr>
            <a:spLocks noGrp="1"/>
          </p:cNvSpPr>
          <p:nvPr>
            <p:ph sz="quarter" idx="11"/>
          </p:nvPr>
        </p:nvSpPr>
        <p:spPr/>
        <p:txBody>
          <a:bodyPr/>
          <a:lstStyle/>
          <a:p>
            <a:pPr marL="0" indent="0" algn="ctr">
              <a:buNone/>
            </a:pPr>
            <a:r>
              <a:rPr lang="en-US" sz="2600" b="1" u="sng" dirty="0" smtClean="0"/>
              <a:t>INCIDENT CATEGORIES</a:t>
            </a:r>
          </a:p>
          <a:p>
            <a:pPr marL="0" indent="0" algn="ctr">
              <a:buNone/>
            </a:pPr>
            <a:endParaRPr lang="en-US" sz="1200" dirty="0"/>
          </a:p>
          <a:p>
            <a:r>
              <a:rPr lang="en-US" sz="2400" b="1" i="1" dirty="0" smtClean="0"/>
              <a:t>Near</a:t>
            </a:r>
            <a:r>
              <a:rPr lang="en-US" sz="2400" b="1" i="1" dirty="0"/>
              <a:t>-miss:</a:t>
            </a:r>
            <a:r>
              <a:rPr lang="en-US" sz="2400" dirty="0"/>
              <a:t> An unplanned event or occurrence in which no one was injured and no damage to property occurred, but during which either could have happened. Near-miss incidents are warnings that should always be reported rather than overlooked or taken lightly.</a:t>
            </a:r>
          </a:p>
          <a:p>
            <a:r>
              <a:rPr lang="en-US" sz="2400" b="1" i="1" dirty="0" smtClean="0"/>
              <a:t>Property </a:t>
            </a:r>
            <a:r>
              <a:rPr lang="en-US" sz="2400" b="1" i="1" dirty="0"/>
              <a:t>damage:</a:t>
            </a:r>
            <a:r>
              <a:rPr lang="en-US" sz="2400" dirty="0"/>
              <a:t> An unplanned event that resulted in damage to tools, materials, or equipment, but no personal injuries.</a:t>
            </a:r>
          </a:p>
          <a:p>
            <a:r>
              <a:rPr lang="en-US" sz="2400" b="1" i="1" dirty="0" smtClean="0"/>
              <a:t>Minor </a:t>
            </a:r>
            <a:r>
              <a:rPr lang="en-US" sz="2400" b="1" i="1" dirty="0"/>
              <a:t>injuries:</a:t>
            </a:r>
            <a:r>
              <a:rPr lang="en-US" sz="2400" dirty="0"/>
              <a:t> Personnel may have received minor cuts, bruises, or strains, but the injured workers returned to full duty on their next regularly scheduled work shift.</a:t>
            </a:r>
          </a:p>
          <a:p>
            <a:endParaRPr lang="en-US" sz="2400" dirty="0"/>
          </a:p>
        </p:txBody>
      </p:sp>
      <p:sp>
        <p:nvSpPr>
          <p:cNvPr id="5" name="Rectangle 4"/>
          <p:cNvSpPr/>
          <p:nvPr/>
        </p:nvSpPr>
        <p:spPr>
          <a:xfrm>
            <a:off x="268792" y="1776556"/>
            <a:ext cx="8606416" cy="2385268"/>
          </a:xfrm>
          <a:prstGeom prst="rect">
            <a:avLst/>
          </a:prstGeom>
        </p:spPr>
        <p:txBody>
          <a:bodyPr wrap="square">
            <a:spAutoFit/>
          </a:bodyPr>
          <a:lstStyle/>
          <a:p>
            <a:pPr marL="342900" indent="-342900">
              <a:buFont typeface="Arial"/>
              <a:buChar char="•"/>
            </a:pPr>
            <a:r>
              <a:rPr lang="en-US" b="1" i="1" dirty="0" smtClean="0"/>
              <a:t>Serious </a:t>
            </a:r>
            <a:r>
              <a:rPr lang="en-US" b="1" i="1" dirty="0"/>
              <a:t>or disabling injuries:</a:t>
            </a:r>
            <a:r>
              <a:rPr lang="en-US" dirty="0"/>
              <a:t> Personnel received injuries that resulted in temporary or permanent disability. Included in this category would be lost-time incidents, restricted duty or restricted motion cases, and those that resulted in partial or total disability. </a:t>
            </a:r>
          </a:p>
          <a:p>
            <a:pPr marL="342900" indent="-342900">
              <a:spcBef>
                <a:spcPts val="600"/>
              </a:spcBef>
              <a:buFont typeface="Arial"/>
              <a:buChar char="•"/>
            </a:pPr>
            <a:r>
              <a:rPr lang="en-US" b="1" i="1" dirty="0" smtClean="0"/>
              <a:t>Fatalities</a:t>
            </a:r>
            <a:r>
              <a:rPr lang="en-US" b="1" i="1" dirty="0"/>
              <a:t>:</a:t>
            </a:r>
            <a:r>
              <a:rPr lang="en-US" dirty="0"/>
              <a:t> Deaths resulting from unplanned incidents.</a:t>
            </a:r>
          </a:p>
        </p:txBody>
      </p:sp>
      <p:pic>
        <p:nvPicPr>
          <p:cNvPr id="6" name="Picture 5" descr="00101-15_F01.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625996" y="1934783"/>
            <a:ext cx="3892009" cy="4258277"/>
          </a:xfrm>
          <a:prstGeom prst="rect">
            <a:avLst/>
          </a:prstGeom>
        </p:spPr>
      </p:pic>
      <p:sp>
        <p:nvSpPr>
          <p:cNvPr id="7" name="Rectangle 6"/>
          <p:cNvSpPr/>
          <p:nvPr/>
        </p:nvSpPr>
        <p:spPr>
          <a:xfrm>
            <a:off x="3180258" y="1293869"/>
            <a:ext cx="2783484" cy="461665"/>
          </a:xfrm>
          <a:prstGeom prst="rect">
            <a:avLst/>
          </a:prstGeom>
        </p:spPr>
        <p:txBody>
          <a:bodyPr wrap="none">
            <a:spAutoFit/>
          </a:bodyPr>
          <a:lstStyle/>
          <a:p>
            <a:r>
              <a:rPr lang="en-US" b="1" dirty="0"/>
              <a:t>THE FATAL FOUR</a:t>
            </a:r>
            <a:r>
              <a:rPr lang="en-US" dirty="0"/>
              <a:t> </a:t>
            </a:r>
          </a:p>
        </p:txBody>
      </p:sp>
    </p:spTree>
    <p:extLst>
      <p:ext uri="{BB962C8B-B14F-4D97-AF65-F5344CB8AC3E}">
        <p14:creationId xmlns:p14="http://schemas.microsoft.com/office/powerpoint/2010/main" val="31247680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hidden"/>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5"/>
                                        </p:tgtEl>
                                        <p:attrNameLst>
                                          <p:attrName>style.visibility</p:attrName>
                                        </p:attrNameLst>
                                      </p:cBhvr>
                                      <p:to>
                                        <p:strVal val="hidden"/>
                                      </p:to>
                                    </p:set>
                                  </p:childTnLst>
                                </p:cTn>
                              </p:par>
                              <p:par>
                                <p:cTn id="18" presetID="1" presetClass="exit" presetSubtype="0" fill="hold" grpId="0" nodeType="withEffect">
                                  <p:stCondLst>
                                    <p:cond delay="0"/>
                                  </p:stCondLst>
                                  <p:childTnLst>
                                    <p:set>
                                      <p:cBhvr>
                                        <p:cTn id="19" dur="1" fill="hold">
                                          <p:stCondLst>
                                            <p:cond delay="0"/>
                                          </p:stCondLst>
                                        </p:cTn>
                                        <p:tgtEl>
                                          <p:spTgt spid="3">
                                            <p:txEl>
                                              <p:pRg st="0" end="0"/>
                                            </p:txEl>
                                          </p:spTgt>
                                        </p:tgtEl>
                                        <p:attrNameLst>
                                          <p:attrName>style.visibility</p:attrName>
                                        </p:attrNameLst>
                                      </p:cBhvr>
                                      <p:to>
                                        <p:strVal val="hidden"/>
                                      </p:to>
                                    </p:set>
                                  </p:childTnLst>
                                </p:cTn>
                              </p:par>
                              <p:par>
                                <p:cTn id="20" presetID="1"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5" grpId="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1.2.0 – Safety Incidents</a:t>
            </a:r>
            <a:endParaRPr lang="en-US" dirty="0"/>
          </a:p>
        </p:txBody>
      </p:sp>
      <p:sp>
        <p:nvSpPr>
          <p:cNvPr id="3" name="Footer Placeholder 2"/>
          <p:cNvSpPr>
            <a:spLocks noGrp="1"/>
          </p:cNvSpPr>
          <p:nvPr>
            <p:ph type="ftr" sz="quarter" idx="12"/>
          </p:nvPr>
        </p:nvSpPr>
        <p:spPr/>
        <p:txBody>
          <a:bodyPr/>
          <a:lstStyle/>
          <a:p>
            <a:pPr>
              <a:buFont typeface="Arial"/>
              <a:buNone/>
              <a:defRPr/>
            </a:pPr>
            <a:r>
              <a:rPr lang="en-US" dirty="0" smtClean="0">
                <a:effectLst>
                  <a:glow rad="139700">
                    <a:schemeClr val="bg1">
                      <a:alpha val="10000"/>
                    </a:schemeClr>
                  </a:glow>
                </a:effectLst>
              </a:rPr>
              <a:t>Basic Safety (Construction Site Safety Orientation)  00101-15</a:t>
            </a:r>
            <a:endParaRPr lang="en-US" dirty="0">
              <a:effectLst>
                <a:glow rad="139700">
                  <a:schemeClr val="bg1">
                    <a:alpha val="10000"/>
                  </a:schemeClr>
                </a:glow>
              </a:effectLst>
            </a:endParaRPr>
          </a:p>
        </p:txBody>
      </p:sp>
      <p:sp>
        <p:nvSpPr>
          <p:cNvPr id="4" name="Content Placeholder 3"/>
          <p:cNvSpPr>
            <a:spLocks noGrp="1"/>
          </p:cNvSpPr>
          <p:nvPr>
            <p:ph sz="quarter" idx="11"/>
          </p:nvPr>
        </p:nvSpPr>
        <p:spPr/>
        <p:txBody>
          <a:bodyPr/>
          <a:lstStyle/>
          <a:p>
            <a:pPr marL="0" indent="0" algn="ctr">
              <a:buNone/>
            </a:pPr>
            <a:r>
              <a:rPr lang="en-US" sz="2600" b="1" u="sng" dirty="0"/>
              <a:t>CAUSES OF </a:t>
            </a:r>
            <a:r>
              <a:rPr lang="en-US" sz="2600" b="1" u="sng" dirty="0" smtClean="0"/>
              <a:t>INCIDENTS</a:t>
            </a:r>
          </a:p>
          <a:p>
            <a:pPr marL="0" indent="0" algn="ctr">
              <a:buNone/>
            </a:pPr>
            <a:endParaRPr lang="en-US" sz="1200" dirty="0"/>
          </a:p>
          <a:p>
            <a:pPr lvl="0"/>
            <a:r>
              <a:rPr lang="en-US" sz="2400" dirty="0"/>
              <a:t>Failure to communicate</a:t>
            </a:r>
          </a:p>
          <a:p>
            <a:pPr lvl="0"/>
            <a:r>
              <a:rPr lang="en-US" sz="2400" dirty="0"/>
              <a:t>At-risk work habits</a:t>
            </a:r>
          </a:p>
          <a:p>
            <a:pPr lvl="0"/>
            <a:r>
              <a:rPr lang="en-US" sz="2400" dirty="0"/>
              <a:t>Alcohol or drug abuse</a:t>
            </a:r>
          </a:p>
          <a:p>
            <a:pPr lvl="0"/>
            <a:r>
              <a:rPr lang="en-US" sz="2400" dirty="0"/>
              <a:t>Lack of skill</a:t>
            </a:r>
          </a:p>
          <a:p>
            <a:pPr lvl="0"/>
            <a:r>
              <a:rPr lang="en-US" sz="2400" dirty="0"/>
              <a:t>Intentional acts</a:t>
            </a:r>
          </a:p>
          <a:p>
            <a:pPr lvl="0"/>
            <a:r>
              <a:rPr lang="en-US" sz="2400" dirty="0"/>
              <a:t>Unsafe acts</a:t>
            </a:r>
          </a:p>
          <a:p>
            <a:pPr lvl="0"/>
            <a:r>
              <a:rPr lang="en-US" sz="2400" dirty="0"/>
              <a:t>Rationalizing risks</a:t>
            </a:r>
          </a:p>
          <a:p>
            <a:pPr lvl="0"/>
            <a:r>
              <a:rPr lang="en-US" sz="2400" dirty="0"/>
              <a:t>Unsafe conditions</a:t>
            </a:r>
          </a:p>
          <a:p>
            <a:pPr lvl="0"/>
            <a:r>
              <a:rPr lang="en-US" sz="2400" dirty="0"/>
              <a:t>Housekeeping</a:t>
            </a:r>
          </a:p>
          <a:p>
            <a:pPr lvl="0"/>
            <a:r>
              <a:rPr lang="en-US" sz="2400" dirty="0"/>
              <a:t>Management failure</a:t>
            </a:r>
          </a:p>
          <a:p>
            <a:endParaRPr lang="en-US" sz="2400" dirty="0"/>
          </a:p>
        </p:txBody>
      </p:sp>
      <p:pic>
        <p:nvPicPr>
          <p:cNvPr id="5" name="Picture 4" descr="00101-15_F02.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743280" y="1173672"/>
            <a:ext cx="1255169" cy="5152516"/>
          </a:xfrm>
          <a:prstGeom prst="rect">
            <a:avLst/>
          </a:prstGeom>
        </p:spPr>
      </p:pic>
    </p:spTree>
    <p:extLst>
      <p:ext uri="{BB962C8B-B14F-4D97-AF65-F5344CB8AC3E}">
        <p14:creationId xmlns:p14="http://schemas.microsoft.com/office/powerpoint/2010/main" val="12954618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1.3.0 – H</a:t>
            </a:r>
            <a:r>
              <a:rPr lang="en-US" cap="all" dirty="0" smtClean="0"/>
              <a:t>azCom</a:t>
            </a:r>
            <a:r>
              <a:rPr lang="en-US" dirty="0" smtClean="0"/>
              <a:t> </a:t>
            </a:r>
            <a:endParaRPr lang="en-US" dirty="0"/>
          </a:p>
        </p:txBody>
      </p:sp>
      <p:sp>
        <p:nvSpPr>
          <p:cNvPr id="4" name="Content Placeholder 3"/>
          <p:cNvSpPr>
            <a:spLocks noGrp="1"/>
          </p:cNvSpPr>
          <p:nvPr>
            <p:ph type="body" sz="quarter" idx="11"/>
          </p:nvPr>
        </p:nvSpPr>
        <p:spPr>
          <a:xfrm>
            <a:off x="505632" y="1569527"/>
            <a:ext cx="8125386" cy="4221721"/>
          </a:xfrm>
        </p:spPr>
        <p:txBody>
          <a:bodyPr/>
          <a:lstStyle/>
          <a:p>
            <a:pPr marL="0" indent="0" algn="ctr">
              <a:buNone/>
            </a:pPr>
            <a:r>
              <a:rPr lang="en-US" sz="2400" b="1" u="sng" dirty="0"/>
              <a:t>Your H</a:t>
            </a:r>
            <a:r>
              <a:rPr lang="en-US" sz="2400" b="1" u="sng" cap="all" dirty="0"/>
              <a:t>azCom</a:t>
            </a:r>
            <a:r>
              <a:rPr lang="en-US" sz="2400" b="1" u="sng" dirty="0"/>
              <a:t> </a:t>
            </a:r>
            <a:r>
              <a:rPr lang="en-US" sz="2400" b="1" u="sng" dirty="0" smtClean="0"/>
              <a:t>Responsibilities</a:t>
            </a:r>
          </a:p>
          <a:p>
            <a:pPr marL="0" indent="0" algn="ctr">
              <a:buNone/>
            </a:pPr>
            <a:endParaRPr lang="en-US" sz="1200" dirty="0"/>
          </a:p>
          <a:p>
            <a:pPr lvl="0"/>
            <a:r>
              <a:rPr lang="en-US" sz="2200" dirty="0"/>
              <a:t>Know where the SDSs are kept on the job site.</a:t>
            </a:r>
          </a:p>
          <a:p>
            <a:pPr lvl="0"/>
            <a:r>
              <a:rPr lang="en-US" sz="2200" dirty="0"/>
              <a:t>Report any hazards you spot on the job site to your supervisor.</a:t>
            </a:r>
          </a:p>
          <a:p>
            <a:pPr lvl="0"/>
            <a:r>
              <a:rPr lang="en-US" sz="2200" dirty="0"/>
              <a:t>Know the physical and health hazards of any hazardous materials on your job site, and know and practice the precautions needed to protect yourself from these hazards.</a:t>
            </a:r>
          </a:p>
          <a:p>
            <a:pPr lvl="0"/>
            <a:r>
              <a:rPr lang="en-US" sz="2200" dirty="0"/>
              <a:t>Know what to do in an emergency, including planned evacuation routes and locations of emergency phones.</a:t>
            </a:r>
          </a:p>
          <a:p>
            <a:pPr lvl="0"/>
            <a:r>
              <a:rPr lang="en-US" sz="2200" dirty="0"/>
              <a:t>Know the location and content of your employer’s written hazard communication program.</a:t>
            </a:r>
          </a:p>
          <a:p>
            <a:endParaRPr lang="en-US" sz="2200" dirty="0"/>
          </a:p>
        </p:txBody>
      </p:sp>
      <p:sp>
        <p:nvSpPr>
          <p:cNvPr id="3" name="Footer Placeholder 2"/>
          <p:cNvSpPr>
            <a:spLocks noGrp="1"/>
          </p:cNvSpPr>
          <p:nvPr>
            <p:ph type="ftr" sz="quarter" idx="12"/>
          </p:nvPr>
        </p:nvSpPr>
        <p:spPr/>
        <p:txBody>
          <a:bodyPr/>
          <a:lstStyle/>
          <a:p>
            <a:pPr>
              <a:buFont typeface="Arial"/>
              <a:buNone/>
              <a:defRPr/>
            </a:pPr>
            <a:r>
              <a:rPr lang="en-US" dirty="0" smtClean="0">
                <a:effectLst>
                  <a:glow rad="139700">
                    <a:schemeClr val="bg1">
                      <a:alpha val="10000"/>
                    </a:schemeClr>
                  </a:glow>
                </a:effectLst>
              </a:rPr>
              <a:t>Basic Safety (Construction Site Safety Orientation)  00101-15</a:t>
            </a:r>
            <a:endParaRPr lang="en-US" dirty="0">
              <a:effectLst>
                <a:glow rad="139700">
                  <a:schemeClr val="bg1">
                    <a:alpha val="10000"/>
                  </a:schemeClr>
                </a:glow>
              </a:effectLst>
            </a:endParaRPr>
          </a:p>
        </p:txBody>
      </p:sp>
    </p:spTree>
    <p:extLst>
      <p:ext uri="{BB962C8B-B14F-4D97-AF65-F5344CB8AC3E}">
        <p14:creationId xmlns:p14="http://schemas.microsoft.com/office/powerpoint/2010/main" val="313611061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1.3.1 – Energy Release</a:t>
            </a:r>
            <a:endParaRPr lang="en-US" dirty="0"/>
          </a:p>
        </p:txBody>
      </p:sp>
      <p:sp>
        <p:nvSpPr>
          <p:cNvPr id="3" name="Text Placeholder 2"/>
          <p:cNvSpPr>
            <a:spLocks noGrp="1"/>
          </p:cNvSpPr>
          <p:nvPr>
            <p:ph type="body" sz="quarter" idx="11"/>
          </p:nvPr>
        </p:nvSpPr>
        <p:spPr>
          <a:xfrm>
            <a:off x="640080" y="1598612"/>
            <a:ext cx="7863840" cy="4221721"/>
          </a:xfrm>
        </p:spPr>
        <p:txBody>
          <a:bodyPr/>
          <a:lstStyle/>
          <a:p>
            <a:pPr marL="0" indent="0" algn="ctr">
              <a:buNone/>
            </a:pPr>
            <a:r>
              <a:rPr lang="en-US" sz="2600" b="1" u="sng" dirty="0"/>
              <a:t>SOURCES OF ENERGY </a:t>
            </a:r>
            <a:r>
              <a:rPr lang="en-US" sz="2600" b="1" u="sng" dirty="0" smtClean="0"/>
              <a:t>RELEASE</a:t>
            </a:r>
          </a:p>
          <a:p>
            <a:pPr marL="0" indent="0" algn="ctr">
              <a:buNone/>
            </a:pPr>
            <a:endParaRPr lang="en-US" sz="2400" dirty="0"/>
          </a:p>
          <a:p>
            <a:pPr lvl="0"/>
            <a:r>
              <a:rPr lang="en-US" sz="2400" dirty="0" smtClean="0"/>
              <a:t>Mechanical</a:t>
            </a:r>
            <a:endParaRPr lang="en-US" sz="2400" dirty="0"/>
          </a:p>
          <a:p>
            <a:pPr lvl="0"/>
            <a:r>
              <a:rPr lang="en-US" sz="2400" dirty="0"/>
              <a:t>Pneumatic</a:t>
            </a:r>
          </a:p>
          <a:p>
            <a:pPr lvl="0"/>
            <a:r>
              <a:rPr lang="en-US" sz="2400" dirty="0"/>
              <a:t>Hydraulic</a:t>
            </a:r>
          </a:p>
          <a:p>
            <a:pPr lvl="0"/>
            <a:r>
              <a:rPr lang="en-US" sz="2400" dirty="0"/>
              <a:t>Electrical</a:t>
            </a:r>
          </a:p>
          <a:p>
            <a:pPr lvl="0"/>
            <a:r>
              <a:rPr lang="en-US" sz="2400" dirty="0" smtClean="0"/>
              <a:t>Chemical</a:t>
            </a:r>
            <a:endParaRPr lang="en-US" sz="2400" dirty="0"/>
          </a:p>
        </p:txBody>
      </p:sp>
      <p:sp>
        <p:nvSpPr>
          <p:cNvPr id="4" name="Footer Placeholder 3"/>
          <p:cNvSpPr>
            <a:spLocks noGrp="1"/>
          </p:cNvSpPr>
          <p:nvPr>
            <p:ph type="ftr" sz="quarter" idx="12"/>
          </p:nvPr>
        </p:nvSpPr>
        <p:spPr/>
        <p:txBody>
          <a:bodyPr/>
          <a:lstStyle/>
          <a:p>
            <a:pPr>
              <a:buFont typeface="Arial"/>
              <a:buNone/>
              <a:defRPr/>
            </a:pPr>
            <a:r>
              <a:rPr lang="en-US" dirty="0" smtClean="0">
                <a:effectLst>
                  <a:glow rad="139700">
                    <a:schemeClr val="bg1">
                      <a:alpha val="10000"/>
                    </a:schemeClr>
                  </a:glow>
                </a:effectLst>
              </a:rPr>
              <a:t>Basic Safety (Construction Site Safety Orientation)  00101-15</a:t>
            </a:r>
            <a:endParaRPr lang="en-US" dirty="0">
              <a:effectLst>
                <a:glow rad="139700">
                  <a:schemeClr val="bg1">
                    <a:alpha val="10000"/>
                  </a:schemeClr>
                </a:glow>
              </a:effectLst>
            </a:endParaRPr>
          </a:p>
        </p:txBody>
      </p:sp>
      <p:sp>
        <p:nvSpPr>
          <p:cNvPr id="5" name="Rectangle 4"/>
          <p:cNvSpPr/>
          <p:nvPr/>
        </p:nvSpPr>
        <p:spPr>
          <a:xfrm>
            <a:off x="4807479" y="2535057"/>
            <a:ext cx="3778513" cy="1838965"/>
          </a:xfrm>
          <a:prstGeom prst="rect">
            <a:avLst/>
          </a:prstGeom>
        </p:spPr>
        <p:txBody>
          <a:bodyPr>
            <a:spAutoFit/>
          </a:bodyPr>
          <a:lstStyle/>
          <a:p>
            <a:pPr marL="342900" lvl="0" indent="-342900">
              <a:spcBef>
                <a:spcPts val="700"/>
              </a:spcBef>
              <a:buFont typeface="Arial"/>
              <a:buChar char="•"/>
            </a:pPr>
            <a:r>
              <a:rPr lang="en-US" dirty="0">
                <a:solidFill>
                  <a:schemeClr val="bg1"/>
                </a:solidFill>
              </a:rPr>
              <a:t>Thermal (heat or cold)</a:t>
            </a:r>
          </a:p>
          <a:p>
            <a:pPr marL="342900" lvl="0" indent="-342900">
              <a:spcBef>
                <a:spcPts val="700"/>
              </a:spcBef>
              <a:buFont typeface="Arial"/>
              <a:buChar char="•"/>
            </a:pPr>
            <a:r>
              <a:rPr lang="en-US" dirty="0">
                <a:solidFill>
                  <a:schemeClr val="bg1"/>
                </a:solidFill>
              </a:rPr>
              <a:t>Radioactive</a:t>
            </a:r>
          </a:p>
          <a:p>
            <a:pPr marL="342900" lvl="0" indent="-342900">
              <a:spcBef>
                <a:spcPts val="700"/>
              </a:spcBef>
              <a:buFont typeface="Arial"/>
              <a:buChar char="•"/>
            </a:pPr>
            <a:r>
              <a:rPr lang="en-US" dirty="0">
                <a:solidFill>
                  <a:schemeClr val="bg1"/>
                </a:solidFill>
              </a:rPr>
              <a:t>Gravitational</a:t>
            </a:r>
          </a:p>
          <a:p>
            <a:pPr marL="342900" lvl="0" indent="-342900">
              <a:spcBef>
                <a:spcPts val="700"/>
              </a:spcBef>
              <a:buFont typeface="Arial"/>
              <a:buChar char="•"/>
            </a:pPr>
            <a:r>
              <a:rPr lang="en-US" dirty="0">
                <a:solidFill>
                  <a:schemeClr val="bg1"/>
                </a:solidFill>
              </a:rPr>
              <a:t>Stored energy</a:t>
            </a:r>
          </a:p>
        </p:txBody>
      </p:sp>
    </p:spTree>
    <p:extLst>
      <p:ext uri="{BB962C8B-B14F-4D97-AF65-F5344CB8AC3E}">
        <p14:creationId xmlns:p14="http://schemas.microsoft.com/office/powerpoint/2010/main" val="363824257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595" y="917144"/>
            <a:ext cx="8295215" cy="495383"/>
          </a:xfrm>
        </p:spPr>
        <p:txBody>
          <a:bodyPr/>
          <a:lstStyle/>
          <a:p>
            <a:r>
              <a:rPr lang="en-US" sz="3000" dirty="0" smtClean="0"/>
              <a:t>Sections 1.3.3 and 1.3.4 – Incident Reporting</a:t>
            </a:r>
            <a:endParaRPr lang="en-US" sz="3000" dirty="0"/>
          </a:p>
        </p:txBody>
      </p:sp>
      <p:sp>
        <p:nvSpPr>
          <p:cNvPr id="3" name="Text Placeholder 2"/>
          <p:cNvSpPr>
            <a:spLocks noGrp="1"/>
          </p:cNvSpPr>
          <p:nvPr>
            <p:ph type="body" sz="quarter" idx="11"/>
          </p:nvPr>
        </p:nvSpPr>
        <p:spPr/>
        <p:txBody>
          <a:bodyPr/>
          <a:lstStyle/>
          <a:p>
            <a:pPr marL="0" indent="0" algn="ctr">
              <a:buNone/>
            </a:pPr>
            <a:r>
              <a:rPr lang="en-US" sz="2800" b="1" dirty="0" smtClean="0"/>
              <a:t>All </a:t>
            </a:r>
            <a:r>
              <a:rPr lang="en-US" sz="2800" b="1" dirty="0"/>
              <a:t>on-the-job injuries or other incidents, </a:t>
            </a:r>
            <a:br>
              <a:rPr lang="en-US" sz="2800" b="1" dirty="0"/>
            </a:br>
            <a:r>
              <a:rPr lang="en-US" sz="2800" b="1" dirty="0"/>
              <a:t>no matter how minor, must be reported </a:t>
            </a:r>
            <a:br>
              <a:rPr lang="en-US" sz="2800" b="1" dirty="0"/>
            </a:br>
            <a:r>
              <a:rPr lang="en-US" sz="2800" b="1" dirty="0"/>
              <a:t>to your </a:t>
            </a:r>
            <a:r>
              <a:rPr lang="en-US" sz="2800" b="1" dirty="0" smtClean="0"/>
              <a:t>supervisor!</a:t>
            </a:r>
            <a:endParaRPr lang="en-US" sz="2800" dirty="0"/>
          </a:p>
          <a:p>
            <a:pPr marL="0" indent="0" algn="ctr">
              <a:buNone/>
            </a:pPr>
            <a:endParaRPr lang="en-US" sz="2800" b="1" dirty="0" smtClean="0"/>
          </a:p>
          <a:p>
            <a:pPr marL="0" indent="0" algn="ctr">
              <a:buNone/>
            </a:pPr>
            <a:r>
              <a:rPr lang="en-US" sz="2800" b="1" dirty="0" smtClean="0"/>
              <a:t>US </a:t>
            </a:r>
            <a:r>
              <a:rPr lang="en-US" sz="2800" b="1" dirty="0"/>
              <a:t>employers with more than 10 employees are required to maintain a log of significant work-related injuries and illnesses using specific forms and documents.</a:t>
            </a:r>
            <a:endParaRPr lang="en-US" sz="2800" dirty="0"/>
          </a:p>
          <a:p>
            <a:pPr marL="0" indent="0" algn="ctr">
              <a:buNone/>
            </a:pPr>
            <a:endParaRPr lang="en-US" sz="2800" dirty="0"/>
          </a:p>
        </p:txBody>
      </p:sp>
      <p:sp>
        <p:nvSpPr>
          <p:cNvPr id="4" name="Footer Placeholder 3"/>
          <p:cNvSpPr>
            <a:spLocks noGrp="1"/>
          </p:cNvSpPr>
          <p:nvPr>
            <p:ph type="ftr" sz="quarter" idx="12"/>
          </p:nvPr>
        </p:nvSpPr>
        <p:spPr/>
        <p:txBody>
          <a:bodyPr/>
          <a:lstStyle/>
          <a:p>
            <a:pPr>
              <a:buFont typeface="Arial"/>
              <a:buNone/>
              <a:defRPr/>
            </a:pPr>
            <a:r>
              <a:rPr lang="en-US" dirty="0" smtClean="0">
                <a:effectLst>
                  <a:glow rad="139700">
                    <a:schemeClr val="bg1">
                      <a:alpha val="10000"/>
                    </a:schemeClr>
                  </a:glow>
                </a:effectLst>
              </a:rPr>
              <a:t>Basic Safety (Construction Site Safety Orientation)  00101-15</a:t>
            </a:r>
            <a:endParaRPr lang="en-US" dirty="0">
              <a:effectLst>
                <a:glow rad="139700">
                  <a:schemeClr val="bg1">
                    <a:alpha val="10000"/>
                  </a:schemeClr>
                </a:glow>
              </a:effectLst>
            </a:endParaRPr>
          </a:p>
        </p:txBody>
      </p:sp>
    </p:spTree>
    <p:extLst>
      <p:ext uri="{BB962C8B-B14F-4D97-AF65-F5344CB8AC3E}">
        <p14:creationId xmlns:p14="http://schemas.microsoft.com/office/powerpoint/2010/main" val="89893717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1.3.5 – Safety Data Sheets</a:t>
            </a:r>
            <a:endParaRPr lang="en-US" dirty="0"/>
          </a:p>
        </p:txBody>
      </p:sp>
      <p:sp>
        <p:nvSpPr>
          <p:cNvPr id="3" name="Text Placeholder 2"/>
          <p:cNvSpPr>
            <a:spLocks noGrp="1"/>
          </p:cNvSpPr>
          <p:nvPr>
            <p:ph type="body" sz="quarter" idx="11"/>
          </p:nvPr>
        </p:nvSpPr>
        <p:spPr/>
        <p:txBody>
          <a:bodyPr/>
          <a:lstStyle/>
          <a:p>
            <a:pPr marL="0" indent="0" algn="ctr">
              <a:buNone/>
            </a:pPr>
            <a:r>
              <a:rPr lang="en-US" sz="2600" b="1" u="sng" dirty="0" smtClean="0"/>
              <a:t>SDS/MSDS</a:t>
            </a:r>
          </a:p>
          <a:p>
            <a:pPr marL="0" indent="0" algn="ctr">
              <a:buNone/>
            </a:pPr>
            <a:endParaRPr lang="en-US" sz="2400" dirty="0"/>
          </a:p>
          <a:p>
            <a:pPr lvl="0">
              <a:spcAft>
                <a:spcPts val="600"/>
              </a:spcAft>
            </a:pPr>
            <a:r>
              <a:rPr lang="en-US" sz="2400" dirty="0"/>
              <a:t>Each product used on a construction site must have an SDS or an </a:t>
            </a:r>
            <a:r>
              <a:rPr lang="en-US" sz="2400" dirty="0" smtClean="0"/>
              <a:t>MSDS available for immediate use.</a:t>
            </a:r>
            <a:endParaRPr lang="en-US" sz="2400" dirty="0"/>
          </a:p>
          <a:p>
            <a:pPr lvl="0"/>
            <a:r>
              <a:rPr lang="en-US" sz="2400" dirty="0"/>
              <a:t>The most important things to look for are the specific hazards, personal protection requirements, handling procedures, and first aid information.</a:t>
            </a:r>
          </a:p>
          <a:p>
            <a:endParaRPr lang="en-US" sz="2400" dirty="0"/>
          </a:p>
        </p:txBody>
      </p:sp>
      <p:sp>
        <p:nvSpPr>
          <p:cNvPr id="4" name="Footer Placeholder 3"/>
          <p:cNvSpPr>
            <a:spLocks noGrp="1"/>
          </p:cNvSpPr>
          <p:nvPr>
            <p:ph type="ftr" sz="quarter" idx="12"/>
          </p:nvPr>
        </p:nvSpPr>
        <p:spPr/>
        <p:txBody>
          <a:bodyPr/>
          <a:lstStyle/>
          <a:p>
            <a:pPr>
              <a:buFont typeface="Arial"/>
              <a:buNone/>
              <a:defRPr/>
            </a:pPr>
            <a:r>
              <a:rPr lang="en-US" dirty="0" smtClean="0">
                <a:effectLst>
                  <a:glow rad="139700">
                    <a:schemeClr val="bg1">
                      <a:alpha val="10000"/>
                    </a:schemeClr>
                  </a:glow>
                </a:effectLst>
              </a:rPr>
              <a:t>Basic Safety (Construction Site Safety Orientation)  00101-15</a:t>
            </a:r>
            <a:endParaRPr lang="en-US" dirty="0">
              <a:effectLst>
                <a:glow rad="139700">
                  <a:schemeClr val="bg1">
                    <a:alpha val="10000"/>
                  </a:schemeClr>
                </a:glow>
              </a:effectLst>
            </a:endParaRPr>
          </a:p>
        </p:txBody>
      </p:sp>
    </p:spTree>
    <p:extLst>
      <p:ext uri="{BB962C8B-B14F-4D97-AF65-F5344CB8AC3E}">
        <p14:creationId xmlns:p14="http://schemas.microsoft.com/office/powerpoint/2010/main" val="242201961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bj and P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Main 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Main Conten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6422</TotalTime>
  <Words>1399</Words>
  <Application>Microsoft Macintosh PowerPoint</Application>
  <PresentationFormat>On-screen Show (4:3)</PresentationFormat>
  <Paragraphs>128</Paragraphs>
  <Slides>11</Slides>
  <Notes>7</Notes>
  <HiddenSlides>0</HiddenSlides>
  <MMClips>0</MMClips>
  <ScaleCrop>false</ScaleCrop>
  <HeadingPairs>
    <vt:vector size="4" baseType="variant">
      <vt:variant>
        <vt:lpstr>Theme</vt:lpstr>
      </vt:variant>
      <vt:variant>
        <vt:i4>5</vt:i4>
      </vt:variant>
      <vt:variant>
        <vt:lpstr>Slide Titles</vt:lpstr>
      </vt:variant>
      <vt:variant>
        <vt:i4>11</vt:i4>
      </vt:variant>
    </vt:vector>
  </HeadingPairs>
  <TitlesOfParts>
    <vt:vector size="16" baseType="lpstr">
      <vt:lpstr>PPT Template</vt:lpstr>
      <vt:lpstr>Obj and PT master</vt:lpstr>
      <vt:lpstr>Main Content</vt:lpstr>
      <vt:lpstr>Main Content master</vt:lpstr>
      <vt:lpstr>1_PPT Template</vt:lpstr>
      <vt:lpstr>PowerPoint Presentation</vt:lpstr>
      <vt:lpstr>PowerPoint Presentation</vt:lpstr>
      <vt:lpstr>Session One Objectives</vt:lpstr>
      <vt:lpstr>Sections 1.1.1 and 1.1.2 – Safety Incidents</vt:lpstr>
      <vt:lpstr>Section 1.2.0 – Safety Incidents</vt:lpstr>
      <vt:lpstr>Section 1.3.0 – HazCom </vt:lpstr>
      <vt:lpstr>Section 1.3.1 – Energy Release</vt:lpstr>
      <vt:lpstr>Sections 1.3.3 and 1.3.4 – Incident Reporting</vt:lpstr>
      <vt:lpstr>Section 1.3.5 – Safety Data Sheets</vt:lpstr>
      <vt:lpstr>Wrap Up – Trade Terms</vt:lpstr>
      <vt:lpstr>Next Session…</vt:lpstr>
    </vt:vector>
  </TitlesOfParts>
  <Company>NCCER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Davis</dc:creator>
  <cp:lastModifiedBy>NCCER NCCER</cp:lastModifiedBy>
  <cp:revision>696</cp:revision>
  <dcterms:created xsi:type="dcterms:W3CDTF">2014-11-25T20:25:16Z</dcterms:created>
  <dcterms:modified xsi:type="dcterms:W3CDTF">2015-03-24T13:39:07Z</dcterms:modified>
</cp:coreProperties>
</file>