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Lst>
  <p:notesMasterIdLst>
    <p:notesMasterId r:id="rId21"/>
  </p:notesMasterIdLst>
  <p:handoutMasterIdLst>
    <p:handoutMasterId r:id="rId22"/>
  </p:handoutMasterIdLst>
  <p:sldIdLst>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to Construction Math 00102-15" id="{C916BB19-9FDC-4C44-BE92-CD0BD52F2D50}">
          <p14:sldIdLst>
            <p14:sldId id="258"/>
          </p14:sldIdLst>
        </p14:section>
        <p14:section name="Session 1: Whole Numbers and Fractions" id="{9F95B949-615F-8143-96B6-6B6C1C7BD454}">
          <p14:sldIdLst>
            <p14:sldId id="257"/>
            <p14:sldId id="259"/>
          </p14:sldIdLst>
        </p14:section>
        <p14:section name="Sections 1.1.0-1.1.1" id="{BBED0C4C-7C68-5440-B3BC-010AA576D261}">
          <p14:sldIdLst>
            <p14:sldId id="260"/>
          </p14:sldIdLst>
        </p14:section>
        <p14:section name="Section 1.2.0" id="{796D08B1-3345-8B4C-BE59-D7B7910DBEED}">
          <p14:sldIdLst>
            <p14:sldId id="261"/>
          </p14:sldIdLst>
        </p14:section>
        <p14:section name="Section 1.2.1" id="{EEEFB4C3-0B14-114A-8C6F-4BB496539D0D}">
          <p14:sldIdLst>
            <p14:sldId id="262"/>
          </p14:sldIdLst>
        </p14:section>
        <p14:section name="Section 1.3.0" id="{DDB68A7F-9968-B444-A6DA-C8F06996C24E}">
          <p14:sldIdLst>
            <p14:sldId id="263"/>
          </p14:sldIdLst>
        </p14:section>
        <p14:section name="Sections 1.3.1-1.3.2" id="{C6074A69-8174-4F40-AA98-5BED08C56460}">
          <p14:sldIdLst>
            <p14:sldId id="264"/>
          </p14:sldIdLst>
        </p14:section>
        <p14:section name="Sections 2.1.0-2.1.2" id="{C3D86A02-3502-AC43-9DBF-EFE324A03957}">
          <p14:sldIdLst>
            <p14:sldId id="265"/>
          </p14:sldIdLst>
        </p14:section>
        <p14:section name="Sections 2.1.3-2.1.4" id="{753A9ACA-84B4-6846-8F3D-CD621E27D49E}">
          <p14:sldIdLst>
            <p14:sldId id="266"/>
          </p14:sldIdLst>
        </p14:section>
        <p14:section name="Section 2.3.0" id="{38186862-82AD-C346-9838-D9447D120979}">
          <p14:sldIdLst>
            <p14:sldId id="267"/>
          </p14:sldIdLst>
        </p14:section>
        <p14:section name="Section 2.3.1" id="{4F303FA6-E38E-4548-8CFF-0D60A4003817}">
          <p14:sldIdLst>
            <p14:sldId id="268"/>
          </p14:sldIdLst>
        </p14:section>
        <p14:section name="Section 2.4.0" id="{655A5C81-4006-974F-8BD2-E82DBE926586}">
          <p14:sldIdLst>
            <p14:sldId id="269"/>
          </p14:sldIdLst>
        </p14:section>
        <p14:section name="Section 2.4.1" id="{8687519C-4B25-5146-847A-3840BCDAC927}">
          <p14:sldIdLst>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7" autoAdjust="0"/>
    <p:restoredTop sz="85537" autoAdjust="0"/>
  </p:normalViewPr>
  <p:slideViewPr>
    <p:cSldViewPr snapToGrid="0" snapToObjects="1">
      <p:cViewPr>
        <p:scale>
          <a:sx n="150" d="100"/>
          <a:sy n="150" d="100"/>
        </p:scale>
        <p:origin x="-544"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3/24/15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3/24/15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Define digit and place value. Use the figure to demonstrate the assignment of place values. Explain the meaning of positive and negative numbers.</a:t>
            </a:r>
            <a:endParaRPr lang="en-US" sz="1200" b="1" kern="1200" dirty="0" smtClean="0">
              <a:solidFill>
                <a:schemeClr val="tx1"/>
              </a:solidFill>
              <a:effectLst/>
              <a:latin typeface="+mn-lt"/>
              <a:ea typeface="ＭＳ Ｐゴシック" charset="0"/>
              <a:cs typeface="ＭＳ Ｐゴシック" charset="0"/>
            </a:endParaRPr>
          </a:p>
          <a:p>
            <a:r>
              <a:rPr lang="en-US" sz="1200" b="0" kern="1200" dirty="0" smtClean="0">
                <a:solidFill>
                  <a:schemeClr val="tx1"/>
                </a:solidFill>
                <a:effectLst/>
                <a:latin typeface="+mn-lt"/>
                <a:ea typeface="ＭＳ Ｐゴシック" charset="0"/>
                <a:cs typeface="ＭＳ Ｐゴシック" charset="0"/>
              </a:rPr>
              <a:t>Review the individual study problems related to place values of whole numbers.</a:t>
            </a:r>
            <a:endParaRPr lang="en-US" sz="1200" b="1" kern="1200" dirty="0" smtClean="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342447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Point out that common denominators are not needed to multiply and divide fractions. Demonstrate the steps required to multiply and divide fractions.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13</a:t>
            </a:fld>
            <a:endParaRPr lang="en-US" dirty="0"/>
          </a:p>
        </p:txBody>
      </p:sp>
    </p:spTree>
    <p:extLst>
      <p:ext uri="{BB962C8B-B14F-4D97-AF65-F5344CB8AC3E}">
        <p14:creationId xmlns:p14="http://schemas.microsoft.com/office/powerpoint/2010/main" val="2796649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individual study problems related to adding and subtracting fractions.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14</a:t>
            </a:fld>
            <a:endParaRPr lang="en-US" dirty="0"/>
          </a:p>
        </p:txBody>
      </p:sp>
    </p:spTree>
    <p:extLst>
      <p:ext uri="{BB962C8B-B14F-4D97-AF65-F5344CB8AC3E}">
        <p14:creationId xmlns:p14="http://schemas.microsoft.com/office/powerpoint/2010/main" val="49173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ＭＳ Ｐゴシック" charset="0"/>
              </a:rPr>
              <a:t>Define sum. Demonstrate how to align digits for addition. Use the example to demonstrate addition. Explain what difference means in math terms. Demonstrate how to align numbers for subtraction. Use the example to demonstrate subtraction.</a:t>
            </a:r>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906963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individual study problems related to adding and subtracting whole numbers.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436775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multiplication in simple terms and define product. Demonstrate how to align digits for multiplication. Use the example to demonstrate multiplication. Define quotient, dividend, divisor, and remainder. Demonstrate how to write a division problem. Use the example to demonstrate long division.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1798259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Define an equation and explain the importance of using a specific order of operations. Present the two acronyms to help trainees remember.</a:t>
            </a:r>
            <a:endParaRPr lang="en-US" sz="1200" b="1" kern="1200" dirty="0" smtClean="0">
              <a:solidFill>
                <a:schemeClr val="tx1"/>
              </a:solidFill>
              <a:effectLst/>
              <a:latin typeface="+mn-lt"/>
              <a:ea typeface="ＭＳ Ｐゴシック" charset="0"/>
              <a:cs typeface="ＭＳ Ｐゴシック" charset="0"/>
            </a:endParaRPr>
          </a:p>
          <a:p>
            <a:r>
              <a:rPr lang="en-US" sz="1200" b="0" kern="1200" dirty="0" smtClean="0">
                <a:solidFill>
                  <a:schemeClr val="tx1"/>
                </a:solidFill>
                <a:effectLst/>
                <a:latin typeface="+mn-lt"/>
                <a:ea typeface="ＭＳ Ｐゴシック" charset="0"/>
                <a:cs typeface="ＭＳ Ｐゴシック" charset="0"/>
              </a:rPr>
              <a:t>Review the individual study problems related to multiplying and dividing whole numbers.</a:t>
            </a:r>
            <a:endParaRPr lang="en-US" sz="1200" b="1"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32011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and demonstrate equivalent fractions. Introduce the concept of a lowest common denominator.</a:t>
            </a:r>
          </a:p>
          <a:p>
            <a:r>
              <a:rPr lang="en-US" sz="1200" kern="1200" dirty="0" smtClean="0">
                <a:solidFill>
                  <a:schemeClr val="tx1"/>
                </a:solidFill>
                <a:effectLst/>
                <a:latin typeface="+mn-lt"/>
                <a:ea typeface="ＭＳ Ｐゴシック" charset="0"/>
                <a:cs typeface="ＭＳ Ｐゴシック" charset="0"/>
              </a:rPr>
              <a:t>Show how math is used to determine a lowest common denominator. Make the connection between these fractions and taking measurements. Show how to change the denominator of fractions.</a:t>
            </a:r>
          </a:p>
          <a:p>
            <a:r>
              <a:rPr lang="en-US" sz="1200" kern="1200" dirty="0" smtClean="0">
                <a:solidFill>
                  <a:schemeClr val="tx1"/>
                </a:solidFill>
                <a:effectLst/>
                <a:latin typeface="+mn-lt"/>
                <a:ea typeface="ＭＳ Ｐゴシック" charset="0"/>
                <a:cs typeface="ＭＳ Ｐゴシック" charset="0"/>
              </a:rPr>
              <a:t>Demonstrate how to reduce fractions to their lowest terms.</a:t>
            </a: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202609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effectLst/>
                <a:latin typeface="+mn-lt"/>
                <a:ea typeface="ＭＳ Ｐゴシック" charset="0"/>
                <a:cs typeface="ＭＳ Ｐゴシック" charset="0"/>
              </a:rPr>
              <a:t>Present the practical example of comparing fractions to determine which fraction represents a larger value. Point out the advantage of changing fractions to a common denominator for comparison. Review the steps to finding common denominators for fractions.</a:t>
            </a:r>
            <a:endParaRPr lang="en-US" sz="1200" b="1" kern="1200" dirty="0" smtClean="0">
              <a:solidFill>
                <a:schemeClr val="tx1"/>
              </a:solidFill>
              <a:effectLst/>
              <a:latin typeface="+mn-lt"/>
              <a:ea typeface="ＭＳ Ｐゴシック" charset="0"/>
              <a:cs typeface="ＭＳ Ｐゴシック" charset="0"/>
            </a:endParaRPr>
          </a:p>
          <a:p>
            <a:r>
              <a:rPr lang="en-US" sz="1200" b="0" kern="1200" dirty="0" smtClean="0">
                <a:solidFill>
                  <a:schemeClr val="tx1"/>
                </a:solidFill>
                <a:effectLst/>
                <a:latin typeface="+mn-lt"/>
                <a:ea typeface="ＭＳ Ｐゴシック" charset="0"/>
                <a:cs typeface="ＭＳ Ｐゴシック" charset="0"/>
              </a:rPr>
              <a:t>Review the individual study problems related to finding equivalent fractions.</a:t>
            </a:r>
            <a:endParaRPr lang="en-US" sz="1200" b="1"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3768438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steps in adding and subtracting fractions. Demonstrate how to change a mixed number to an improper fraction for adding and subtracting.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11</a:t>
            </a:fld>
            <a:endParaRPr lang="en-US" dirty="0"/>
          </a:p>
        </p:txBody>
      </p:sp>
    </p:spTree>
    <p:extLst>
      <p:ext uri="{BB962C8B-B14F-4D97-AF65-F5344CB8AC3E}">
        <p14:creationId xmlns:p14="http://schemas.microsoft.com/office/powerpoint/2010/main" val="1987985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individual study problems related to adding and subtracting fractions.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12</a:t>
            </a:fld>
            <a:endParaRPr lang="en-US" dirty="0"/>
          </a:p>
        </p:txBody>
      </p:sp>
    </p:spTree>
    <p:extLst>
      <p:ext uri="{BB962C8B-B14F-4D97-AF65-F5344CB8AC3E}">
        <p14:creationId xmlns:p14="http://schemas.microsoft.com/office/powerpoint/2010/main" val="1647511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89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41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2501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294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11" Type="http://schemas.openxmlformats.org/officeDocument/2006/relationships/theme" Target="../theme/theme4.xml"/><Relationship Id="rId12" Type="http://schemas.openxmlformats.org/officeDocument/2006/relationships/image" Target="../media/image9.jpeg"/><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8.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3" name="Picture 2" descr="brain.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1"/>
            <a:ext cx="9169400" cy="6888163"/>
          </a:xfrm>
          <a:prstGeom prst="rect">
            <a:avLst/>
          </a:prstGeom>
        </p:spPr>
      </p:pic>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Construction Math 00102-15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 id="2147483985" r:id="rId7"/>
    <p:sldLayoutId id="2147483986" r:id="rId8"/>
    <p:sldLayoutId id="2147483987" r:id="rId9"/>
    <p:sldLayoutId id="2147483988" r:id="rId10"/>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Introduction to Construction Math 00102-15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5" Type="http://schemas.openxmlformats.org/officeDocument/2006/relationships/image" Target="../media/image26.emf"/><Relationship Id="rId6" Type="http://schemas.openxmlformats.org/officeDocument/2006/relationships/image" Target="../media/image27.emf"/><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emf"/><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2.1.3 and 2.1.4 – Fractions</a:t>
            </a:r>
            <a:endParaRPr lang="en-US" dirty="0"/>
          </a:p>
        </p:txBody>
      </p:sp>
      <p:sp>
        <p:nvSpPr>
          <p:cNvPr id="3" name="Text Placeholder 2"/>
          <p:cNvSpPr>
            <a:spLocks noGrp="1"/>
          </p:cNvSpPr>
          <p:nvPr>
            <p:ph type="body" sz="quarter" idx="11"/>
          </p:nvPr>
        </p:nvSpPr>
        <p:spPr>
          <a:xfrm>
            <a:off x="505632" y="1598612"/>
            <a:ext cx="8125386" cy="4221721"/>
          </a:xfrm>
        </p:spPr>
        <p:txBody>
          <a:bodyPr/>
          <a:lstStyle/>
          <a:p>
            <a:pPr marL="0" indent="0" algn="ctr">
              <a:buNone/>
            </a:pPr>
            <a:r>
              <a:rPr lang="en-US" sz="2400" b="1" dirty="0"/>
              <a:t>Which is larger?</a:t>
            </a:r>
            <a:r>
              <a:rPr lang="en-US" sz="2400" dirty="0"/>
              <a:t>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4034132" y="2132918"/>
            <a:ext cx="1068387" cy="843463"/>
          </a:xfrm>
          <a:prstGeom prst="rect">
            <a:avLst/>
          </a:prstGeom>
        </p:spPr>
      </p:pic>
      <p:sp>
        <p:nvSpPr>
          <p:cNvPr id="6" name="Rectangle 5"/>
          <p:cNvSpPr/>
          <p:nvPr/>
        </p:nvSpPr>
        <p:spPr>
          <a:xfrm>
            <a:off x="505632" y="3076182"/>
            <a:ext cx="8125386" cy="1107996"/>
          </a:xfrm>
          <a:prstGeom prst="rect">
            <a:avLst/>
          </a:prstGeom>
        </p:spPr>
        <p:txBody>
          <a:bodyPr wrap="square">
            <a:spAutoFit/>
          </a:bodyPr>
          <a:lstStyle/>
          <a:p>
            <a:pPr algn="ctr"/>
            <a:r>
              <a:rPr lang="en-US" sz="2200" dirty="0">
                <a:solidFill>
                  <a:srgbClr val="FFFFFF"/>
                </a:solidFill>
              </a:rPr>
              <a:t>A common denominator is required for comparison. It does not need to be the lowest common denominator though; common denominators at any level allows for comparison.</a:t>
            </a:r>
          </a:p>
        </p:txBody>
      </p:sp>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3823522" y="4276510"/>
            <a:ext cx="1489606" cy="1537658"/>
          </a:xfrm>
          <a:prstGeom prst="rect">
            <a:avLst/>
          </a:prstGeom>
        </p:spPr>
      </p:pic>
      <p:sp>
        <p:nvSpPr>
          <p:cNvPr id="8" name="Rectangle 7"/>
          <p:cNvSpPr/>
          <p:nvPr/>
        </p:nvSpPr>
        <p:spPr>
          <a:xfrm>
            <a:off x="609598" y="1690294"/>
            <a:ext cx="8050749" cy="2708434"/>
          </a:xfrm>
          <a:prstGeom prst="rect">
            <a:avLst/>
          </a:prstGeom>
        </p:spPr>
        <p:txBody>
          <a:bodyPr wrap="square">
            <a:spAutoFit/>
          </a:bodyPr>
          <a:lstStyle/>
          <a:p>
            <a:pPr marL="457200" indent="-457200">
              <a:spcAft>
                <a:spcPts val="1200"/>
              </a:spcAft>
              <a:buAutoNum type="arabicPeriod" startAt="3"/>
            </a:pPr>
            <a:r>
              <a:rPr lang="en-US" sz="2600" dirty="0" smtClean="0">
                <a:solidFill>
                  <a:srgbClr val="FFFFFF"/>
                </a:solidFill>
              </a:rPr>
              <a:t>3⁄4 </a:t>
            </a:r>
            <a:r>
              <a:rPr lang="en-US" sz="2600" dirty="0">
                <a:solidFill>
                  <a:srgbClr val="FFFFFF"/>
                </a:solidFill>
              </a:rPr>
              <a:t>equals how many eighths?</a:t>
            </a:r>
          </a:p>
          <a:p>
            <a:pPr lvl="1">
              <a:spcAft>
                <a:spcPts val="1200"/>
              </a:spcAft>
            </a:pPr>
            <a:r>
              <a:rPr lang="en-US" sz="2600" dirty="0" smtClean="0">
                <a:solidFill>
                  <a:srgbClr val="FFFFFF"/>
                </a:solidFill>
              </a:rPr>
              <a:t>a. 2⁄8</a:t>
            </a:r>
            <a:endParaRPr lang="en-US" sz="2600" dirty="0">
              <a:solidFill>
                <a:srgbClr val="FFFFFF"/>
              </a:solidFill>
            </a:endParaRPr>
          </a:p>
          <a:p>
            <a:pPr lvl="1">
              <a:spcAft>
                <a:spcPts val="1200"/>
              </a:spcAft>
            </a:pPr>
            <a:r>
              <a:rPr lang="en-US" sz="2600" dirty="0" smtClean="0">
                <a:solidFill>
                  <a:srgbClr val="FFFFFF"/>
                </a:solidFill>
              </a:rPr>
              <a:t>b. 4⁄8</a:t>
            </a:r>
            <a:endParaRPr lang="en-US" sz="2600" dirty="0">
              <a:solidFill>
                <a:srgbClr val="FFFFFF"/>
              </a:solidFill>
            </a:endParaRPr>
          </a:p>
          <a:p>
            <a:pPr lvl="1">
              <a:spcAft>
                <a:spcPts val="1200"/>
              </a:spcAft>
            </a:pPr>
            <a:r>
              <a:rPr lang="en-US" sz="2600" dirty="0" smtClean="0">
                <a:solidFill>
                  <a:srgbClr val="FFFFFF"/>
                </a:solidFill>
              </a:rPr>
              <a:t>c. 5⁄8</a:t>
            </a:r>
            <a:endParaRPr lang="en-US" sz="2600" dirty="0">
              <a:solidFill>
                <a:srgbClr val="FFFFFF"/>
              </a:solidFill>
            </a:endParaRPr>
          </a:p>
          <a:p>
            <a:pPr lvl="1">
              <a:spcAft>
                <a:spcPts val="1200"/>
              </a:spcAft>
            </a:pPr>
            <a:r>
              <a:rPr lang="en-US" sz="2600" dirty="0" smtClean="0">
                <a:solidFill>
                  <a:srgbClr val="FFFFFF"/>
                </a:solidFill>
              </a:rPr>
              <a:t>d. 6⁄8</a:t>
            </a:r>
            <a:endParaRPr lang="en-US" sz="2600" dirty="0">
              <a:solidFill>
                <a:srgbClr val="FFFFFF"/>
              </a:solidFill>
            </a:endParaRPr>
          </a:p>
        </p:txBody>
      </p:sp>
      <p:sp>
        <p:nvSpPr>
          <p:cNvPr id="9" name="Rectangle 8"/>
          <p:cNvSpPr/>
          <p:nvPr/>
        </p:nvSpPr>
        <p:spPr>
          <a:xfrm>
            <a:off x="458596" y="1598854"/>
            <a:ext cx="8125386" cy="3662541"/>
          </a:xfrm>
          <a:prstGeom prst="rect">
            <a:avLst/>
          </a:prstGeom>
        </p:spPr>
        <p:txBody>
          <a:bodyPr wrap="square">
            <a:spAutoFit/>
          </a:bodyPr>
          <a:lstStyle/>
          <a:p>
            <a:pPr>
              <a:spcAft>
                <a:spcPts val="1200"/>
              </a:spcAft>
            </a:pPr>
            <a:r>
              <a:rPr lang="en-US" sz="2600" dirty="0" smtClean="0">
                <a:solidFill>
                  <a:srgbClr val="FFFFFF"/>
                </a:solidFill>
              </a:rPr>
              <a:t>Find </a:t>
            </a:r>
            <a:r>
              <a:rPr lang="en-US" sz="2600" dirty="0">
                <a:solidFill>
                  <a:srgbClr val="FFFFFF"/>
                </a:solidFill>
              </a:rPr>
              <a:t>the lowest common denominator for this pair of fractions.</a:t>
            </a:r>
          </a:p>
          <a:p>
            <a:pPr marL="568325" indent="-568325">
              <a:spcAft>
                <a:spcPts val="1200"/>
              </a:spcAft>
            </a:pPr>
            <a:r>
              <a:rPr lang="en-US" sz="2600" dirty="0" smtClean="0">
                <a:solidFill>
                  <a:srgbClr val="FFFFFF"/>
                </a:solidFill>
              </a:rPr>
              <a:t>14.	1⁄4 </a:t>
            </a:r>
            <a:r>
              <a:rPr lang="en-US" sz="2600" dirty="0">
                <a:solidFill>
                  <a:srgbClr val="FFFFFF"/>
                </a:solidFill>
              </a:rPr>
              <a:t>and 3⁄16.</a:t>
            </a:r>
          </a:p>
          <a:p>
            <a:pPr marL="1025525" lvl="1" indent="-395288">
              <a:spcAft>
                <a:spcPts val="1200"/>
              </a:spcAft>
            </a:pPr>
            <a:r>
              <a:rPr lang="en-US" sz="2600" dirty="0" smtClean="0">
                <a:solidFill>
                  <a:srgbClr val="FFFFFF"/>
                </a:solidFill>
              </a:rPr>
              <a:t>a. 8</a:t>
            </a:r>
            <a:endParaRPr lang="en-US" sz="2600" dirty="0">
              <a:solidFill>
                <a:srgbClr val="FFFFFF"/>
              </a:solidFill>
            </a:endParaRPr>
          </a:p>
          <a:p>
            <a:pPr marL="1025525" lvl="1" indent="-395288">
              <a:spcAft>
                <a:spcPts val="1200"/>
              </a:spcAft>
            </a:pPr>
            <a:r>
              <a:rPr lang="en-US" sz="2600" dirty="0" smtClean="0">
                <a:solidFill>
                  <a:srgbClr val="FFFFFF"/>
                </a:solidFill>
              </a:rPr>
              <a:t>b. 16</a:t>
            </a:r>
            <a:endParaRPr lang="en-US" sz="2600" dirty="0">
              <a:solidFill>
                <a:srgbClr val="FFFFFF"/>
              </a:solidFill>
            </a:endParaRPr>
          </a:p>
          <a:p>
            <a:pPr marL="1025525" lvl="1" indent="-395288">
              <a:spcAft>
                <a:spcPts val="1200"/>
              </a:spcAft>
            </a:pPr>
            <a:r>
              <a:rPr lang="en-US" sz="2600" dirty="0" smtClean="0">
                <a:solidFill>
                  <a:srgbClr val="FFFFFF"/>
                </a:solidFill>
              </a:rPr>
              <a:t>c. 18</a:t>
            </a:r>
            <a:endParaRPr lang="en-US" sz="2600" dirty="0">
              <a:solidFill>
                <a:srgbClr val="FFFFFF"/>
              </a:solidFill>
            </a:endParaRPr>
          </a:p>
          <a:p>
            <a:pPr marL="1025525" lvl="1" indent="-395288">
              <a:spcAft>
                <a:spcPts val="1200"/>
              </a:spcAft>
            </a:pPr>
            <a:r>
              <a:rPr lang="en-US" sz="2600" dirty="0" smtClean="0">
                <a:solidFill>
                  <a:srgbClr val="FFFFFF"/>
                </a:solidFill>
              </a:rPr>
              <a:t>d. 20</a:t>
            </a:r>
            <a:endParaRPr lang="en-US" sz="2600" dirty="0">
              <a:solidFill>
                <a:srgbClr val="FFFFFF"/>
              </a:solidFill>
            </a:endParaRPr>
          </a:p>
        </p:txBody>
      </p:sp>
    </p:spTree>
    <p:extLst>
      <p:ext uri="{BB962C8B-B14F-4D97-AF65-F5344CB8AC3E}">
        <p14:creationId xmlns:p14="http://schemas.microsoft.com/office/powerpoint/2010/main" val="13894028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8">
                                            <p:txEl>
                                              <p:pRg st="4" end="4"/>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xEl>
                                              <p:pRg st="4" end="4"/>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5" presetClass="emph" presetSubtype="0" nodeType="clickEffect">
                                  <p:stCondLst>
                                    <p:cond delay="0"/>
                                  </p:stCondLst>
                                  <p:iterate type="lt">
                                    <p:tmAbs val="25"/>
                                  </p:iterate>
                                  <p:childTnLst>
                                    <p:set>
                                      <p:cBhvr override="childStyle">
                                        <p:cTn id="54" dur="indefinite"/>
                                        <p:tgtEl>
                                          <p:spTgt spid="9">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build="p"/>
      <p:bldP spid="8" grpId="1" build="allAtOnce"/>
      <p:bldP spid="9"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2.3.0 – Fractions </a:t>
            </a:r>
            <a:endParaRPr lang="en-US" dirty="0"/>
          </a:p>
        </p:txBody>
      </p:sp>
      <p:sp>
        <p:nvSpPr>
          <p:cNvPr id="3" name="Text Placeholder 2"/>
          <p:cNvSpPr>
            <a:spLocks noGrp="1"/>
          </p:cNvSpPr>
          <p:nvPr>
            <p:ph type="body" sz="quarter" idx="11"/>
          </p:nvPr>
        </p:nvSpPr>
        <p:spPr/>
        <p:txBody>
          <a:bodyPr/>
          <a:lstStyle/>
          <a:p>
            <a:pPr marL="0" indent="0" algn="ctr">
              <a:buNone/>
            </a:pPr>
            <a:r>
              <a:rPr lang="en-US" sz="2400" b="1" u="sng" dirty="0"/>
              <a:t>ADDING </a:t>
            </a:r>
            <a:r>
              <a:rPr lang="en-US" sz="2400" b="1" u="sng" dirty="0" smtClean="0"/>
              <a:t>FRACTIONS</a:t>
            </a:r>
          </a:p>
          <a:p>
            <a:pPr marL="0" indent="0" algn="ctr">
              <a:buNone/>
            </a:pPr>
            <a:endParaRPr lang="en-US" sz="1000" dirty="0"/>
          </a:p>
          <a:p>
            <a:pPr>
              <a:spcBef>
                <a:spcPts val="0"/>
              </a:spcBef>
              <a:spcAft>
                <a:spcPts val="600"/>
              </a:spcAft>
            </a:pPr>
            <a:r>
              <a:rPr lang="en-US" sz="2200" dirty="0" smtClean="0"/>
              <a:t>Find </a:t>
            </a:r>
            <a:r>
              <a:rPr lang="en-US" sz="2200" dirty="0"/>
              <a:t>a common denominator; it does not have to be the lowest, but the final answer will need to be converted to its lowest common denominator. Before or after is fine.</a:t>
            </a:r>
          </a:p>
          <a:p>
            <a:pPr>
              <a:spcBef>
                <a:spcPts val="0"/>
              </a:spcBef>
              <a:spcAft>
                <a:spcPts val="600"/>
              </a:spcAft>
            </a:pPr>
            <a:r>
              <a:rPr lang="en-US" sz="2200" dirty="0" smtClean="0"/>
              <a:t>Convert </a:t>
            </a:r>
            <a:r>
              <a:rPr lang="en-US" sz="2200" dirty="0"/>
              <a:t>the fractions to the same denominator.</a:t>
            </a:r>
          </a:p>
          <a:p>
            <a:pPr>
              <a:spcBef>
                <a:spcPts val="0"/>
              </a:spcBef>
              <a:spcAft>
                <a:spcPts val="600"/>
              </a:spcAft>
            </a:pPr>
            <a:r>
              <a:rPr lang="en-US" sz="2200" dirty="0" smtClean="0"/>
              <a:t>Add </a:t>
            </a:r>
            <a:r>
              <a:rPr lang="en-US" sz="2200" dirty="0"/>
              <a:t>the numerators </a:t>
            </a:r>
            <a:r>
              <a:rPr lang="en-US" sz="2200" i="1" dirty="0"/>
              <a:t>only</a:t>
            </a:r>
            <a:r>
              <a:rPr lang="en-US" sz="2200" dirty="0" smtClean="0"/>
              <a:t>.</a:t>
            </a:r>
          </a:p>
          <a:p>
            <a:endParaRPr lang="en-US" sz="2400" dirty="0"/>
          </a:p>
          <a:p>
            <a:pPr marL="0" indent="0">
              <a:buNone/>
            </a:pPr>
            <a:endParaRPr lang="en-US" sz="2400" dirty="0"/>
          </a:p>
          <a:p>
            <a:pPr>
              <a:spcBef>
                <a:spcPts val="0"/>
              </a:spcBef>
              <a:spcAft>
                <a:spcPts val="600"/>
              </a:spcAft>
            </a:pPr>
            <a:r>
              <a:rPr lang="en-US" sz="2200" dirty="0"/>
              <a:t>Reduce to the lowest common denominator, and then to a mixed number, if necessary. </a:t>
            </a:r>
          </a:p>
          <a:p>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4601681" y="3734150"/>
            <a:ext cx="1137947" cy="1236046"/>
          </a:xfrm>
          <a:prstGeom prst="rect">
            <a:avLst/>
          </a:prstGeom>
        </p:spPr>
      </p:pic>
      <p:pic>
        <p:nvPicPr>
          <p:cNvPr id="6" name="Picture 5"/>
          <p:cNvPicPr/>
          <p:nvPr/>
        </p:nvPicPr>
        <p:blipFill>
          <a:blip r:embed="rId4">
            <a:extLst>
              <a:ext uri="{28A0092B-C50C-407E-A947-70E740481C1C}">
                <a14:useLocalDpi xmlns:a14="http://schemas.microsoft.com/office/drawing/2010/main"/>
              </a:ext>
            </a:extLst>
          </a:blip>
          <a:stretch>
            <a:fillRect/>
          </a:stretch>
        </p:blipFill>
        <p:spPr>
          <a:xfrm>
            <a:off x="6149547" y="4011002"/>
            <a:ext cx="1262330" cy="519783"/>
          </a:xfrm>
          <a:prstGeom prst="rect">
            <a:avLst/>
          </a:prstGeom>
        </p:spPr>
      </p:pic>
      <p:sp>
        <p:nvSpPr>
          <p:cNvPr id="7" name="Rectangle 6"/>
          <p:cNvSpPr/>
          <p:nvPr/>
        </p:nvSpPr>
        <p:spPr>
          <a:xfrm>
            <a:off x="505632" y="1608333"/>
            <a:ext cx="8125386" cy="3980577"/>
          </a:xfrm>
          <a:prstGeom prst="rect">
            <a:avLst/>
          </a:prstGeom>
        </p:spPr>
        <p:txBody>
          <a:bodyPr wrap="square">
            <a:spAutoFit/>
          </a:bodyPr>
          <a:lstStyle/>
          <a:p>
            <a:pPr algn="ctr">
              <a:spcBef>
                <a:spcPts val="432"/>
              </a:spcBef>
            </a:pPr>
            <a:r>
              <a:rPr lang="en-US" b="1" u="sng" dirty="0">
                <a:solidFill>
                  <a:srgbClr val="FFFFFF"/>
                </a:solidFill>
              </a:rPr>
              <a:t>SUBTRACTING </a:t>
            </a:r>
            <a:r>
              <a:rPr lang="en-US" b="1" u="sng" dirty="0" smtClean="0">
                <a:solidFill>
                  <a:srgbClr val="FFFFFF"/>
                </a:solidFill>
              </a:rPr>
              <a:t>FRACTIONS</a:t>
            </a:r>
          </a:p>
          <a:p>
            <a:pPr algn="ctr">
              <a:spcBef>
                <a:spcPts val="432"/>
              </a:spcBef>
            </a:pPr>
            <a:endParaRPr lang="en-US" sz="1000" dirty="0">
              <a:solidFill>
                <a:srgbClr val="FFFFFF"/>
              </a:solidFill>
            </a:endParaRPr>
          </a:p>
          <a:p>
            <a:pPr marL="342900" indent="-342900">
              <a:spcBef>
                <a:spcPts val="0"/>
              </a:spcBef>
              <a:spcAft>
                <a:spcPts val="600"/>
              </a:spcAft>
              <a:buFont typeface="Arial"/>
              <a:buChar char="•"/>
            </a:pPr>
            <a:r>
              <a:rPr lang="en-US" sz="2200" dirty="0" smtClean="0">
                <a:solidFill>
                  <a:srgbClr val="FFFFFF"/>
                </a:solidFill>
              </a:rPr>
              <a:t>Find </a:t>
            </a:r>
            <a:r>
              <a:rPr lang="en-US" sz="2200" dirty="0">
                <a:solidFill>
                  <a:srgbClr val="FFFFFF"/>
                </a:solidFill>
              </a:rPr>
              <a:t>a common denominator. Like addition, it does not need to be the lowest.</a:t>
            </a:r>
          </a:p>
          <a:p>
            <a:pPr marL="342900" indent="-342900">
              <a:spcBef>
                <a:spcPts val="0"/>
              </a:spcBef>
              <a:spcAft>
                <a:spcPts val="600"/>
              </a:spcAft>
              <a:buFont typeface="Arial"/>
              <a:buChar char="•"/>
            </a:pPr>
            <a:r>
              <a:rPr lang="en-US" sz="2200" dirty="0" smtClean="0">
                <a:solidFill>
                  <a:srgbClr val="FFFFFF"/>
                </a:solidFill>
              </a:rPr>
              <a:t>Convert </a:t>
            </a:r>
            <a:r>
              <a:rPr lang="en-US" sz="2200" dirty="0">
                <a:solidFill>
                  <a:srgbClr val="FFFFFF"/>
                </a:solidFill>
              </a:rPr>
              <a:t>the fractions to the same denominator.</a:t>
            </a:r>
          </a:p>
          <a:p>
            <a:pPr marL="342900" indent="-342900">
              <a:spcBef>
                <a:spcPts val="0"/>
              </a:spcBef>
              <a:spcAft>
                <a:spcPts val="600"/>
              </a:spcAft>
              <a:buFont typeface="Arial"/>
              <a:buChar char="•"/>
            </a:pPr>
            <a:r>
              <a:rPr lang="en-US" sz="2200" dirty="0" smtClean="0">
                <a:solidFill>
                  <a:srgbClr val="FFFFFF"/>
                </a:solidFill>
              </a:rPr>
              <a:t>Subtract </a:t>
            </a:r>
            <a:r>
              <a:rPr lang="en-US" sz="2200" dirty="0">
                <a:solidFill>
                  <a:srgbClr val="FFFFFF"/>
                </a:solidFill>
              </a:rPr>
              <a:t>the numerators </a:t>
            </a:r>
            <a:r>
              <a:rPr lang="en-US" sz="2200" i="1" dirty="0">
                <a:solidFill>
                  <a:srgbClr val="FFFFFF"/>
                </a:solidFill>
              </a:rPr>
              <a:t>only</a:t>
            </a:r>
            <a:r>
              <a:rPr lang="en-US" sz="2200" dirty="0">
                <a:solidFill>
                  <a:srgbClr val="FFFFFF"/>
                </a:solidFill>
              </a:rPr>
              <a:t>. </a:t>
            </a:r>
            <a:endParaRPr lang="en-US" sz="2200" dirty="0" smtClean="0">
              <a:solidFill>
                <a:srgbClr val="FFFFFF"/>
              </a:solidFill>
            </a:endParaRPr>
          </a:p>
          <a:p>
            <a:pPr marL="342900" indent="-342900">
              <a:spcBef>
                <a:spcPts val="432"/>
              </a:spcBef>
              <a:buFont typeface="Arial"/>
              <a:buChar char="•"/>
            </a:pPr>
            <a:endParaRPr lang="en-US" dirty="0">
              <a:solidFill>
                <a:srgbClr val="FFFFFF"/>
              </a:solidFill>
            </a:endParaRPr>
          </a:p>
          <a:p>
            <a:pPr marL="342900" indent="-342900">
              <a:spcBef>
                <a:spcPts val="432"/>
              </a:spcBef>
              <a:buFont typeface="Arial"/>
              <a:buChar char="•"/>
            </a:pPr>
            <a:endParaRPr lang="en-US" dirty="0" smtClean="0">
              <a:solidFill>
                <a:srgbClr val="FFFFFF"/>
              </a:solidFill>
            </a:endParaRPr>
          </a:p>
          <a:p>
            <a:pPr marL="342900" indent="-342900">
              <a:spcBef>
                <a:spcPts val="432"/>
              </a:spcBef>
              <a:buFont typeface="Arial"/>
              <a:buChar char="•"/>
            </a:pPr>
            <a:endParaRPr lang="en-US" dirty="0">
              <a:solidFill>
                <a:srgbClr val="FFFFFF"/>
              </a:solidFill>
            </a:endParaRPr>
          </a:p>
          <a:p>
            <a:pPr marL="342900" indent="-342900">
              <a:spcBef>
                <a:spcPts val="0"/>
              </a:spcBef>
              <a:spcAft>
                <a:spcPts val="600"/>
              </a:spcAft>
              <a:buFont typeface="Arial"/>
              <a:buChar char="•"/>
            </a:pPr>
            <a:r>
              <a:rPr lang="en-US" sz="2200" dirty="0">
                <a:solidFill>
                  <a:srgbClr val="FFFFFF"/>
                </a:solidFill>
              </a:rPr>
              <a:t>Reduce to the lowest terms if necessary. </a:t>
            </a:r>
          </a:p>
        </p:txBody>
      </p:sp>
      <p:pic>
        <p:nvPicPr>
          <p:cNvPr id="8" name="Picture 7"/>
          <p:cNvPicPr/>
          <p:nvPr/>
        </p:nvPicPr>
        <p:blipFill>
          <a:blip r:embed="rId5">
            <a:extLst>
              <a:ext uri="{28A0092B-C50C-407E-A947-70E740481C1C}">
                <a14:useLocalDpi xmlns:a14="http://schemas.microsoft.com/office/drawing/2010/main"/>
              </a:ext>
            </a:extLst>
          </a:blip>
          <a:stretch>
            <a:fillRect/>
          </a:stretch>
        </p:blipFill>
        <p:spPr>
          <a:xfrm>
            <a:off x="3707298" y="3836870"/>
            <a:ext cx="1729405" cy="931218"/>
          </a:xfrm>
          <a:prstGeom prst="rect">
            <a:avLst/>
          </a:prstGeom>
        </p:spPr>
      </p:pic>
    </p:spTree>
    <p:extLst>
      <p:ext uri="{BB962C8B-B14F-4D97-AF65-F5344CB8AC3E}">
        <p14:creationId xmlns:p14="http://schemas.microsoft.com/office/powerpoint/2010/main" val="4119145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2.3.1 – Fractions </a:t>
            </a:r>
            <a:endParaRPr lang="en-US" dirty="0"/>
          </a:p>
        </p:txBody>
      </p:sp>
      <p:sp>
        <p:nvSpPr>
          <p:cNvPr id="3" name="Text Placeholder 2"/>
          <p:cNvSpPr>
            <a:spLocks noGrp="1"/>
          </p:cNvSpPr>
          <p:nvPr>
            <p:ph type="body" sz="quarter" idx="11"/>
          </p:nvPr>
        </p:nvSpPr>
        <p:spPr>
          <a:xfrm>
            <a:off x="599440" y="1706880"/>
            <a:ext cx="8031578" cy="4113453"/>
          </a:xfrm>
        </p:spPr>
        <p:txBody>
          <a:bodyPr/>
          <a:lstStyle/>
          <a:p>
            <a:pPr marL="0" indent="0">
              <a:spcBef>
                <a:spcPts val="0"/>
              </a:spcBef>
              <a:spcAft>
                <a:spcPts val="1200"/>
              </a:spcAft>
              <a:buNone/>
            </a:pPr>
            <a:r>
              <a:rPr lang="en-US" sz="2400" dirty="0"/>
              <a:t>Find the answers to the following addition problems. Remember to reduce the sum to the lowest terms and change any improper fractions to mixed numbers</a:t>
            </a:r>
            <a:r>
              <a:rPr lang="en-US" sz="2400" dirty="0" smtClean="0"/>
              <a:t>.</a:t>
            </a:r>
          </a:p>
          <a:p>
            <a:pPr marL="0" indent="0">
              <a:spcBef>
                <a:spcPts val="0"/>
              </a:spcBef>
              <a:spcAft>
                <a:spcPts val="1200"/>
              </a:spcAft>
              <a:buNone/>
            </a:pPr>
            <a:endParaRPr lang="en-US" sz="2400" dirty="0"/>
          </a:p>
          <a:p>
            <a:pPr marL="457200" indent="-457200">
              <a:spcBef>
                <a:spcPts val="0"/>
              </a:spcBef>
              <a:spcAft>
                <a:spcPts val="1200"/>
              </a:spcAft>
              <a:buAutoNum type="arabicPeriod"/>
            </a:pPr>
            <a:r>
              <a:rPr lang="en-US" sz="2400" dirty="0" smtClean="0"/>
              <a:t>1</a:t>
            </a:r>
            <a:r>
              <a:rPr lang="en-US" sz="2400" dirty="0"/>
              <a:t>⁄8 + 4⁄16 = </a:t>
            </a:r>
            <a:r>
              <a:rPr lang="en-US" sz="2400" dirty="0" smtClean="0"/>
              <a:t>_____</a:t>
            </a:r>
            <a:br>
              <a:rPr lang="en-US" sz="2400" dirty="0" smtClean="0"/>
            </a:br>
            <a:endParaRPr lang="en-US" sz="2400" dirty="0"/>
          </a:p>
          <a:p>
            <a:pPr marL="0" indent="0">
              <a:spcBef>
                <a:spcPts val="0"/>
              </a:spcBef>
              <a:spcAft>
                <a:spcPts val="1200"/>
              </a:spcAft>
              <a:buNone/>
            </a:pPr>
            <a:r>
              <a:rPr lang="en-US" sz="2400" dirty="0"/>
              <a:t>2.	4⁄8 + 6⁄16 = _____</a:t>
            </a:r>
          </a:p>
          <a:p>
            <a:pPr marL="0" indent="0">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5" name="Rectangle 4"/>
          <p:cNvSpPr/>
          <p:nvPr/>
        </p:nvSpPr>
        <p:spPr>
          <a:xfrm>
            <a:off x="3014629" y="3301118"/>
            <a:ext cx="612517" cy="461665"/>
          </a:xfrm>
          <a:prstGeom prst="rect">
            <a:avLst/>
          </a:prstGeom>
        </p:spPr>
        <p:txBody>
          <a:bodyPr wrap="none">
            <a:spAutoFit/>
          </a:bodyPr>
          <a:lstStyle/>
          <a:p>
            <a:r>
              <a:rPr lang="en-US" b="1" dirty="0">
                <a:solidFill>
                  <a:srgbClr val="FFFFFF"/>
                </a:solidFill>
              </a:rPr>
              <a:t>3/8 </a:t>
            </a:r>
          </a:p>
        </p:txBody>
      </p:sp>
      <p:sp>
        <p:nvSpPr>
          <p:cNvPr id="6" name="Rectangle 5"/>
          <p:cNvSpPr/>
          <p:nvPr/>
        </p:nvSpPr>
        <p:spPr>
          <a:xfrm>
            <a:off x="3014630" y="4158531"/>
            <a:ext cx="612517" cy="461665"/>
          </a:xfrm>
          <a:prstGeom prst="rect">
            <a:avLst/>
          </a:prstGeom>
        </p:spPr>
        <p:txBody>
          <a:bodyPr wrap="none">
            <a:spAutoFit/>
          </a:bodyPr>
          <a:lstStyle/>
          <a:p>
            <a:r>
              <a:rPr lang="en-US" b="1" dirty="0">
                <a:solidFill>
                  <a:srgbClr val="FFFFFF"/>
                </a:solidFill>
              </a:rPr>
              <a:t>7/8 </a:t>
            </a:r>
          </a:p>
        </p:txBody>
      </p:sp>
      <p:sp>
        <p:nvSpPr>
          <p:cNvPr id="7" name="Rectangle 6"/>
          <p:cNvSpPr/>
          <p:nvPr/>
        </p:nvSpPr>
        <p:spPr>
          <a:xfrm>
            <a:off x="506226" y="1598508"/>
            <a:ext cx="8124791" cy="3262432"/>
          </a:xfrm>
          <a:prstGeom prst="rect">
            <a:avLst/>
          </a:prstGeom>
        </p:spPr>
        <p:txBody>
          <a:bodyPr wrap="square">
            <a:spAutoFit/>
          </a:bodyPr>
          <a:lstStyle/>
          <a:p>
            <a:pPr>
              <a:spcAft>
                <a:spcPts val="1200"/>
              </a:spcAft>
            </a:pPr>
            <a:r>
              <a:rPr lang="en-US" sz="2600" dirty="0">
                <a:solidFill>
                  <a:srgbClr val="FFFFFF"/>
                </a:solidFill>
              </a:rPr>
              <a:t>Find the answers to the following subtraction problems. Remember to reduce the differences to the lowest terms</a:t>
            </a:r>
            <a:r>
              <a:rPr lang="en-US" sz="2600" dirty="0" smtClean="0">
                <a:solidFill>
                  <a:srgbClr val="FFFFFF"/>
                </a:solidFill>
              </a:rPr>
              <a:t>.</a:t>
            </a:r>
          </a:p>
          <a:p>
            <a:pPr>
              <a:spcAft>
                <a:spcPts val="1200"/>
              </a:spcAft>
            </a:pPr>
            <a:endParaRPr lang="en-US" sz="2600" dirty="0">
              <a:solidFill>
                <a:srgbClr val="FFFFFF"/>
              </a:solidFill>
            </a:endParaRPr>
          </a:p>
          <a:p>
            <a:pPr marL="457200" indent="-457200">
              <a:spcAft>
                <a:spcPts val="1200"/>
              </a:spcAft>
              <a:buAutoNum type="arabicPeriod" startAt="6"/>
            </a:pPr>
            <a:r>
              <a:rPr lang="en-US" dirty="0" smtClean="0">
                <a:solidFill>
                  <a:srgbClr val="FFFFFF"/>
                </a:solidFill>
              </a:rPr>
              <a:t>3</a:t>
            </a:r>
            <a:r>
              <a:rPr lang="en-US" dirty="0">
                <a:solidFill>
                  <a:srgbClr val="FFFFFF"/>
                </a:solidFill>
              </a:rPr>
              <a:t>⁄8 – 5⁄16 = </a:t>
            </a:r>
            <a:r>
              <a:rPr lang="en-US" dirty="0" smtClean="0">
                <a:solidFill>
                  <a:srgbClr val="FFFFFF"/>
                </a:solidFill>
              </a:rPr>
              <a:t>_____</a:t>
            </a:r>
            <a:br>
              <a:rPr lang="en-US" dirty="0" smtClean="0">
                <a:solidFill>
                  <a:srgbClr val="FFFFFF"/>
                </a:solidFill>
              </a:rPr>
            </a:br>
            <a:endParaRPr lang="en-US" dirty="0">
              <a:solidFill>
                <a:srgbClr val="FFFFFF"/>
              </a:solidFill>
            </a:endParaRPr>
          </a:p>
          <a:p>
            <a:pPr>
              <a:spcAft>
                <a:spcPts val="1200"/>
              </a:spcAft>
            </a:pPr>
            <a:r>
              <a:rPr lang="en-US" dirty="0">
                <a:solidFill>
                  <a:srgbClr val="FFFFFF"/>
                </a:solidFill>
              </a:rPr>
              <a:t>7.	11⁄16 – 5⁄8 = _____</a:t>
            </a:r>
          </a:p>
        </p:txBody>
      </p:sp>
      <p:sp>
        <p:nvSpPr>
          <p:cNvPr id="8" name="Rectangle 7"/>
          <p:cNvSpPr/>
          <p:nvPr/>
        </p:nvSpPr>
        <p:spPr>
          <a:xfrm>
            <a:off x="2710767" y="3408413"/>
            <a:ext cx="783688" cy="461665"/>
          </a:xfrm>
          <a:prstGeom prst="rect">
            <a:avLst/>
          </a:prstGeom>
        </p:spPr>
        <p:txBody>
          <a:bodyPr wrap="none">
            <a:spAutoFit/>
          </a:bodyPr>
          <a:lstStyle/>
          <a:p>
            <a:r>
              <a:rPr lang="en-US" b="1" dirty="0">
                <a:solidFill>
                  <a:srgbClr val="FFFFFF"/>
                </a:solidFill>
              </a:rPr>
              <a:t>1/16 </a:t>
            </a:r>
          </a:p>
        </p:txBody>
      </p:sp>
      <p:sp>
        <p:nvSpPr>
          <p:cNvPr id="9" name="Rectangle 8"/>
          <p:cNvSpPr/>
          <p:nvPr/>
        </p:nvSpPr>
        <p:spPr>
          <a:xfrm>
            <a:off x="2843459" y="4297366"/>
            <a:ext cx="783688" cy="461665"/>
          </a:xfrm>
          <a:prstGeom prst="rect">
            <a:avLst/>
          </a:prstGeom>
        </p:spPr>
        <p:txBody>
          <a:bodyPr wrap="none">
            <a:spAutoFit/>
          </a:bodyPr>
          <a:lstStyle/>
          <a:p>
            <a:r>
              <a:rPr lang="en-US" b="1" dirty="0">
                <a:solidFill>
                  <a:srgbClr val="FFFFFF"/>
                </a:solidFill>
              </a:rPr>
              <a:t>1/16 </a:t>
            </a:r>
          </a:p>
        </p:txBody>
      </p:sp>
    </p:spTree>
    <p:extLst>
      <p:ext uri="{BB962C8B-B14F-4D97-AF65-F5344CB8AC3E}">
        <p14:creationId xmlns:p14="http://schemas.microsoft.com/office/powerpoint/2010/main" val="7933120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2.4.0 – Fractions </a:t>
            </a:r>
            <a:endParaRPr lang="en-US" dirty="0"/>
          </a:p>
        </p:txBody>
      </p:sp>
      <p:sp>
        <p:nvSpPr>
          <p:cNvPr id="3" name="Text Placeholder 2"/>
          <p:cNvSpPr>
            <a:spLocks noGrp="1"/>
          </p:cNvSpPr>
          <p:nvPr>
            <p:ph type="body" sz="quarter" idx="11"/>
          </p:nvPr>
        </p:nvSpPr>
        <p:spPr/>
        <p:txBody>
          <a:bodyPr/>
          <a:lstStyle/>
          <a:p>
            <a:pPr marL="0" indent="0" algn="ctr">
              <a:buNone/>
            </a:pPr>
            <a:r>
              <a:rPr lang="en-US" sz="2600" b="1" u="sng" dirty="0"/>
              <a:t>MULTIPLYING </a:t>
            </a:r>
            <a:r>
              <a:rPr lang="en-US" sz="2600" b="1" u="sng" dirty="0" smtClean="0"/>
              <a:t>FRACTIONS</a:t>
            </a:r>
          </a:p>
          <a:p>
            <a:pPr marL="0" indent="0" algn="ctr">
              <a:buNone/>
            </a:pPr>
            <a:endParaRPr lang="en-US" sz="1200" dirty="0"/>
          </a:p>
          <a:p>
            <a:r>
              <a:rPr lang="en-US" sz="2600" dirty="0" smtClean="0"/>
              <a:t>No </a:t>
            </a:r>
            <a:r>
              <a:rPr lang="en-US" sz="2600" dirty="0"/>
              <a:t>need to find a common denominator! </a:t>
            </a:r>
          </a:p>
          <a:p>
            <a:r>
              <a:rPr lang="en-US" sz="2600" dirty="0" smtClean="0"/>
              <a:t>Multiply </a:t>
            </a:r>
            <a:r>
              <a:rPr lang="en-US" sz="2600" dirty="0"/>
              <a:t>the numerators, and then multiply the denominators</a:t>
            </a:r>
            <a:r>
              <a:rPr lang="en-US" sz="2600" dirty="0" smtClean="0"/>
              <a:t>.</a:t>
            </a:r>
          </a:p>
          <a:p>
            <a:endParaRPr lang="en-US" sz="2400" dirty="0"/>
          </a:p>
          <a:p>
            <a:pPr marL="0" indent="0">
              <a:buNone/>
            </a:pPr>
            <a:r>
              <a:rPr lang="en-US" sz="2400" dirty="0" smtClean="0"/>
              <a:t/>
            </a:r>
            <a:br>
              <a:rPr lang="en-US" sz="2400" dirty="0" smtClean="0"/>
            </a:br>
            <a:endParaRPr lang="en-US" sz="2400" dirty="0" smtClean="0"/>
          </a:p>
          <a:p>
            <a:r>
              <a:rPr lang="en-US" sz="2400" dirty="0"/>
              <a:t>Reduce the resulting fraction to its lowest terms. </a:t>
            </a:r>
          </a:p>
          <a:p>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3330846" y="3505200"/>
            <a:ext cx="2389234" cy="1146254"/>
          </a:xfrm>
          <a:prstGeom prst="rect">
            <a:avLst/>
          </a:prstGeom>
        </p:spPr>
      </p:pic>
      <p:sp>
        <p:nvSpPr>
          <p:cNvPr id="6" name="Rectangle 5"/>
          <p:cNvSpPr/>
          <p:nvPr/>
        </p:nvSpPr>
        <p:spPr>
          <a:xfrm>
            <a:off x="505632" y="1598612"/>
            <a:ext cx="8125386" cy="3385542"/>
          </a:xfrm>
          <a:prstGeom prst="rect">
            <a:avLst/>
          </a:prstGeom>
        </p:spPr>
        <p:txBody>
          <a:bodyPr wrap="square">
            <a:spAutoFit/>
          </a:bodyPr>
          <a:lstStyle/>
          <a:p>
            <a:pPr algn="ctr"/>
            <a:r>
              <a:rPr lang="en-US" b="1" u="sng" dirty="0">
                <a:solidFill>
                  <a:srgbClr val="FFFFFF"/>
                </a:solidFill>
              </a:rPr>
              <a:t>DIVIDING </a:t>
            </a:r>
            <a:r>
              <a:rPr lang="en-US" b="1" u="sng" dirty="0" smtClean="0">
                <a:solidFill>
                  <a:srgbClr val="FFFFFF"/>
                </a:solidFill>
              </a:rPr>
              <a:t>FRACTIONS</a:t>
            </a:r>
          </a:p>
          <a:p>
            <a:pPr algn="ctr"/>
            <a:endParaRPr lang="en-US" sz="800" dirty="0">
              <a:solidFill>
                <a:srgbClr val="FFFFFF"/>
              </a:solidFill>
            </a:endParaRPr>
          </a:p>
          <a:p>
            <a:pPr marL="342900" indent="-342900">
              <a:buFont typeface="Arial"/>
              <a:buChar char="•"/>
            </a:pPr>
            <a:r>
              <a:rPr lang="en-US" sz="2200" dirty="0" smtClean="0">
                <a:solidFill>
                  <a:srgbClr val="FFFFFF"/>
                </a:solidFill>
              </a:rPr>
              <a:t>Again</a:t>
            </a:r>
            <a:r>
              <a:rPr lang="en-US" sz="2200" dirty="0">
                <a:solidFill>
                  <a:srgbClr val="FFFFFF"/>
                </a:solidFill>
              </a:rPr>
              <a:t>, no need to find a common denominator.</a:t>
            </a:r>
          </a:p>
          <a:p>
            <a:pPr marL="342900" indent="-342900">
              <a:buFont typeface="Arial"/>
              <a:buChar char="•"/>
            </a:pPr>
            <a:r>
              <a:rPr lang="en-US" sz="2200" dirty="0" smtClean="0">
                <a:solidFill>
                  <a:srgbClr val="FFFFFF"/>
                </a:solidFill>
              </a:rPr>
              <a:t>Identify </a:t>
            </a:r>
            <a:r>
              <a:rPr lang="en-US" sz="2200" dirty="0">
                <a:solidFill>
                  <a:srgbClr val="FFFFFF"/>
                </a:solidFill>
              </a:rPr>
              <a:t>the divisor and invert it. Then change the operation to multiplication</a:t>
            </a:r>
            <a:r>
              <a:rPr lang="en-US" sz="2200" dirty="0" smtClean="0">
                <a:solidFill>
                  <a:srgbClr val="FFFFFF"/>
                </a:solidFill>
              </a:rPr>
              <a:t>.</a:t>
            </a:r>
          </a:p>
          <a:p>
            <a:pPr marL="342900" indent="-342900">
              <a:buFont typeface="Arial"/>
              <a:buChar char="•"/>
            </a:pPr>
            <a:endParaRPr lang="en-US" dirty="0">
              <a:solidFill>
                <a:srgbClr val="FFFFFF"/>
              </a:solidFill>
            </a:endParaRPr>
          </a:p>
          <a:p>
            <a:pPr marL="342900" indent="-342900">
              <a:buFont typeface="Arial"/>
              <a:buChar char="•"/>
            </a:pPr>
            <a:endParaRPr lang="en-US" dirty="0" smtClean="0">
              <a:solidFill>
                <a:srgbClr val="FFFFFF"/>
              </a:solidFill>
            </a:endParaRPr>
          </a:p>
          <a:p>
            <a:pPr marL="342900" indent="-342900">
              <a:buFont typeface="Arial"/>
              <a:buChar char="•"/>
            </a:pPr>
            <a:r>
              <a:rPr lang="en-US" sz="2200" dirty="0">
                <a:solidFill>
                  <a:srgbClr val="FFFFFF"/>
                </a:solidFill>
              </a:rPr>
              <a:t>Now proceed with multiplication and reduce the result to its lowest terms.</a:t>
            </a:r>
          </a:p>
          <a:p>
            <a:pPr marL="342900" indent="-342900">
              <a:buFont typeface="Arial"/>
              <a:buChar char="•"/>
            </a:pPr>
            <a:endParaRPr lang="en-US" dirty="0">
              <a:solidFill>
                <a:srgbClr val="FFFFFF"/>
              </a:solidFill>
            </a:endParaRPr>
          </a:p>
        </p:txBody>
      </p:sp>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3582294" y="3007360"/>
            <a:ext cx="1979411" cy="793006"/>
          </a:xfrm>
          <a:prstGeom prst="rect">
            <a:avLst/>
          </a:prstGeom>
        </p:spPr>
      </p:pic>
      <p:pic>
        <p:nvPicPr>
          <p:cNvPr id="8" name="Picture 7"/>
          <p:cNvPicPr/>
          <p:nvPr/>
        </p:nvPicPr>
        <p:blipFill>
          <a:blip r:embed="rId5">
            <a:extLst>
              <a:ext uri="{28A0092B-C50C-407E-A947-70E740481C1C}">
                <a14:useLocalDpi xmlns:a14="http://schemas.microsoft.com/office/drawing/2010/main"/>
              </a:ext>
            </a:extLst>
          </a:blip>
          <a:stretch>
            <a:fillRect/>
          </a:stretch>
        </p:blipFill>
        <p:spPr>
          <a:xfrm>
            <a:off x="3792867" y="4358641"/>
            <a:ext cx="1637171" cy="807424"/>
          </a:xfrm>
          <a:prstGeom prst="rect">
            <a:avLst/>
          </a:prstGeom>
        </p:spPr>
      </p:pic>
      <p:pic>
        <p:nvPicPr>
          <p:cNvPr id="9" name="Picture 8"/>
          <p:cNvPicPr/>
          <p:nvPr/>
        </p:nvPicPr>
        <p:blipFill>
          <a:blip r:embed="rId6">
            <a:extLst>
              <a:ext uri="{28A0092B-C50C-407E-A947-70E740481C1C}">
                <a14:useLocalDpi xmlns:a14="http://schemas.microsoft.com/office/drawing/2010/main"/>
              </a:ext>
            </a:extLst>
          </a:blip>
          <a:stretch>
            <a:fillRect/>
          </a:stretch>
        </p:blipFill>
        <p:spPr>
          <a:xfrm>
            <a:off x="3713961" y="5248307"/>
            <a:ext cx="1716078" cy="572026"/>
          </a:xfrm>
          <a:prstGeom prst="rect">
            <a:avLst/>
          </a:prstGeom>
        </p:spPr>
      </p:pic>
    </p:spTree>
    <p:extLst>
      <p:ext uri="{BB962C8B-B14F-4D97-AF65-F5344CB8AC3E}">
        <p14:creationId xmlns:p14="http://schemas.microsoft.com/office/powerpoint/2010/main" val="1539360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2.4.1 – Fractions </a:t>
            </a:r>
            <a:endParaRPr lang="en-US" dirty="0"/>
          </a:p>
        </p:txBody>
      </p:sp>
      <p:sp>
        <p:nvSpPr>
          <p:cNvPr id="3" name="Text Placeholder 2"/>
          <p:cNvSpPr>
            <a:spLocks noGrp="1"/>
          </p:cNvSpPr>
          <p:nvPr>
            <p:ph type="body" sz="quarter" idx="11"/>
          </p:nvPr>
        </p:nvSpPr>
        <p:spPr>
          <a:xfrm>
            <a:off x="579120" y="1696720"/>
            <a:ext cx="8051898" cy="4123613"/>
          </a:xfrm>
        </p:spPr>
        <p:txBody>
          <a:bodyPr/>
          <a:lstStyle/>
          <a:p>
            <a:pPr marL="0" indent="0">
              <a:spcBef>
                <a:spcPts val="0"/>
              </a:spcBef>
              <a:spcAft>
                <a:spcPts val="1200"/>
              </a:spcAft>
              <a:buNone/>
            </a:pPr>
            <a:r>
              <a:rPr lang="en-US" sz="2400" dirty="0"/>
              <a:t>Find the answers to the following multiplication problems without using a calculator. Reduce the products to their lowest terms and change improper fractions to mixed numbers</a:t>
            </a:r>
            <a:r>
              <a:rPr lang="en-US" sz="2400" dirty="0" smtClean="0"/>
              <a:t>.</a:t>
            </a:r>
          </a:p>
          <a:p>
            <a:pPr marL="457200" indent="-457200">
              <a:buAutoNum type="arabicPeriod"/>
            </a:pPr>
            <a:r>
              <a:rPr lang="en-US" sz="2400" dirty="0" smtClean="0"/>
              <a:t>4</a:t>
            </a:r>
            <a:r>
              <a:rPr lang="en-US" sz="2400" dirty="0"/>
              <a:t>⁄16 × 5⁄8 = </a:t>
            </a:r>
            <a:r>
              <a:rPr lang="en-US" sz="2400" dirty="0" smtClean="0"/>
              <a:t>_____</a:t>
            </a:r>
            <a:br>
              <a:rPr lang="en-US" sz="2400" dirty="0" smtClean="0"/>
            </a:br>
            <a:endParaRPr lang="en-US" sz="2400" dirty="0"/>
          </a:p>
          <a:p>
            <a:pPr marL="0" indent="0">
              <a:buNone/>
            </a:pPr>
            <a:r>
              <a:rPr lang="en-US" sz="2400" dirty="0"/>
              <a:t>2.	3⁄4 × 7⁄8 = _____</a:t>
            </a:r>
          </a:p>
          <a:p>
            <a:pPr marL="0" indent="0">
              <a:buNone/>
            </a:pPr>
            <a:endParaRPr lang="en-US" sz="2400" dirty="0"/>
          </a:p>
          <a:p>
            <a:pPr marL="0" indent="0">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5" name="Rectangle 4"/>
          <p:cNvSpPr/>
          <p:nvPr/>
        </p:nvSpPr>
        <p:spPr>
          <a:xfrm>
            <a:off x="2876853" y="3195423"/>
            <a:ext cx="783688" cy="461665"/>
          </a:xfrm>
          <a:prstGeom prst="rect">
            <a:avLst/>
          </a:prstGeom>
        </p:spPr>
        <p:txBody>
          <a:bodyPr wrap="none">
            <a:spAutoFit/>
          </a:bodyPr>
          <a:lstStyle/>
          <a:p>
            <a:r>
              <a:rPr lang="en-US" b="1" dirty="0">
                <a:solidFill>
                  <a:srgbClr val="FFFFFF"/>
                </a:solidFill>
              </a:rPr>
              <a:t>5/32 </a:t>
            </a:r>
          </a:p>
        </p:txBody>
      </p:sp>
      <p:sp>
        <p:nvSpPr>
          <p:cNvPr id="6" name="Rectangle 5"/>
          <p:cNvSpPr/>
          <p:nvPr/>
        </p:nvSpPr>
        <p:spPr>
          <a:xfrm>
            <a:off x="2628707" y="4000786"/>
            <a:ext cx="954859" cy="461665"/>
          </a:xfrm>
          <a:prstGeom prst="rect">
            <a:avLst/>
          </a:prstGeom>
        </p:spPr>
        <p:txBody>
          <a:bodyPr wrap="none">
            <a:spAutoFit/>
          </a:bodyPr>
          <a:lstStyle/>
          <a:p>
            <a:r>
              <a:rPr lang="en-US" b="1" dirty="0">
                <a:solidFill>
                  <a:srgbClr val="FFFFFF"/>
                </a:solidFill>
              </a:rPr>
              <a:t>21/32 </a:t>
            </a:r>
          </a:p>
        </p:txBody>
      </p:sp>
      <p:sp>
        <p:nvSpPr>
          <p:cNvPr id="7" name="Rectangle 6"/>
          <p:cNvSpPr/>
          <p:nvPr/>
        </p:nvSpPr>
        <p:spPr>
          <a:xfrm>
            <a:off x="579120" y="1690052"/>
            <a:ext cx="8051898" cy="2831544"/>
          </a:xfrm>
          <a:prstGeom prst="rect">
            <a:avLst/>
          </a:prstGeom>
        </p:spPr>
        <p:txBody>
          <a:bodyPr wrap="square">
            <a:spAutoFit/>
          </a:bodyPr>
          <a:lstStyle/>
          <a:p>
            <a:pPr>
              <a:spcAft>
                <a:spcPts val="1200"/>
              </a:spcAft>
            </a:pPr>
            <a:r>
              <a:rPr lang="en-US" dirty="0">
                <a:solidFill>
                  <a:srgbClr val="FFFFFF"/>
                </a:solidFill>
              </a:rPr>
              <a:t>Find the answers to the following division problems without using a calculator. Reduce the quotients to their lowest terms and change improper fractions to mixed numbers.</a:t>
            </a:r>
          </a:p>
          <a:p>
            <a:pPr marL="457200" indent="-457200">
              <a:buAutoNum type="arabicPeriod" startAt="6"/>
            </a:pPr>
            <a:r>
              <a:rPr lang="en-US" dirty="0" smtClean="0">
                <a:solidFill>
                  <a:srgbClr val="FFFFFF"/>
                </a:solidFill>
              </a:rPr>
              <a:t>3</a:t>
            </a:r>
            <a:r>
              <a:rPr lang="en-US" dirty="0">
                <a:solidFill>
                  <a:srgbClr val="FFFFFF"/>
                </a:solidFill>
              </a:rPr>
              <a:t>⁄8 ÷ 3 = </a:t>
            </a:r>
            <a:r>
              <a:rPr lang="en-US" dirty="0" smtClean="0">
                <a:solidFill>
                  <a:srgbClr val="FFFFFF"/>
                </a:solidFill>
              </a:rPr>
              <a:t>_____</a:t>
            </a:r>
            <a:br>
              <a:rPr lang="en-US" dirty="0" smtClean="0">
                <a:solidFill>
                  <a:srgbClr val="FFFFFF"/>
                </a:solidFill>
              </a:rPr>
            </a:br>
            <a:endParaRPr lang="en-US" dirty="0">
              <a:solidFill>
                <a:srgbClr val="FFFFFF"/>
              </a:solidFill>
            </a:endParaRPr>
          </a:p>
          <a:p>
            <a:r>
              <a:rPr lang="en-US" dirty="0">
                <a:solidFill>
                  <a:srgbClr val="FFFFFF"/>
                </a:solidFill>
              </a:rPr>
              <a:t>7.	5⁄8 ÷ 1⁄2 = _____</a:t>
            </a:r>
          </a:p>
        </p:txBody>
      </p:sp>
      <p:sp>
        <p:nvSpPr>
          <p:cNvPr id="8" name="Rectangle 7"/>
          <p:cNvSpPr/>
          <p:nvPr/>
        </p:nvSpPr>
        <p:spPr>
          <a:xfrm>
            <a:off x="2628707" y="3200972"/>
            <a:ext cx="612517" cy="461665"/>
          </a:xfrm>
          <a:prstGeom prst="rect">
            <a:avLst/>
          </a:prstGeom>
        </p:spPr>
        <p:txBody>
          <a:bodyPr wrap="none">
            <a:spAutoFit/>
          </a:bodyPr>
          <a:lstStyle/>
          <a:p>
            <a:r>
              <a:rPr lang="en-US" b="1" dirty="0">
                <a:solidFill>
                  <a:srgbClr val="FFFFFF"/>
                </a:solidFill>
              </a:rPr>
              <a:t>1/8 </a:t>
            </a:r>
          </a:p>
        </p:txBody>
      </p:sp>
      <p:sp>
        <p:nvSpPr>
          <p:cNvPr id="9" name="Rectangle 8"/>
          <p:cNvSpPr/>
          <p:nvPr/>
        </p:nvSpPr>
        <p:spPr>
          <a:xfrm>
            <a:off x="2691289" y="3984406"/>
            <a:ext cx="886180" cy="461665"/>
          </a:xfrm>
          <a:prstGeom prst="rect">
            <a:avLst/>
          </a:prstGeom>
        </p:spPr>
        <p:txBody>
          <a:bodyPr wrap="none">
            <a:spAutoFit/>
          </a:bodyPr>
          <a:lstStyle/>
          <a:p>
            <a:r>
              <a:rPr lang="en-US" b="1" dirty="0">
                <a:solidFill>
                  <a:srgbClr val="FFFFFF"/>
                </a:solidFill>
              </a:rPr>
              <a:t>1-1/4 </a:t>
            </a:r>
          </a:p>
        </p:txBody>
      </p:sp>
    </p:spTree>
    <p:extLst>
      <p:ext uri="{BB962C8B-B14F-4D97-AF65-F5344CB8AC3E}">
        <p14:creationId xmlns:p14="http://schemas.microsoft.com/office/powerpoint/2010/main" val="279721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5" grpId="1"/>
      <p:bldP spid="6" grpId="0"/>
      <p:bldP spid="6" grpId="1"/>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Text Placeholder 2"/>
          <p:cNvSpPr>
            <a:spLocks noGrp="1"/>
          </p:cNvSpPr>
          <p:nvPr>
            <p:ph type="body" sz="quarter" idx="11"/>
          </p:nvPr>
        </p:nvSpPr>
        <p:spPr/>
        <p:txBody>
          <a:bodyPr/>
          <a:lstStyle/>
          <a:p>
            <a:pPr marL="0" indent="0" algn="ctr">
              <a:buNone/>
            </a:pPr>
            <a:endParaRPr lang="en-US" sz="2800" b="1" u="sng" dirty="0" smtClean="0"/>
          </a:p>
          <a:p>
            <a:pPr marL="0" indent="0" algn="ctr">
              <a:buNone/>
            </a:pPr>
            <a:r>
              <a:rPr lang="en-US" sz="2800" b="1" dirty="0" smtClean="0"/>
              <a:t>DECIMALS</a:t>
            </a:r>
            <a:r>
              <a:rPr lang="en-US" sz="2800" b="1" dirty="0"/>
              <a:t>; TAKING </a:t>
            </a:r>
            <a:r>
              <a:rPr lang="en-US" sz="2800" b="1" dirty="0" smtClean="0"/>
              <a:t>MEASUREMENTS</a:t>
            </a:r>
          </a:p>
          <a:p>
            <a:pPr marL="0" indent="0" algn="ctr">
              <a:buNone/>
            </a:pPr>
            <a:endParaRPr lang="en-US" sz="2800" dirty="0"/>
          </a:p>
          <a:p>
            <a:pPr marL="0" indent="0" algn="ctr">
              <a:buNone/>
            </a:pPr>
            <a:r>
              <a:rPr lang="en-US" sz="2800" dirty="0"/>
              <a:t>Read Sections 2.0.0 through 4.2.4 to prepare for the next session. Also complete the Section Review for Sections 1.0.0 through 4.0.0.</a:t>
            </a:r>
          </a:p>
          <a:p>
            <a:pPr marL="0" indent="0" algn="ctr">
              <a:buNone/>
            </a:pPr>
            <a:endParaRPr lang="en-US" sz="28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3764212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777"/>
            <a:ext cx="9144000" cy="783723"/>
          </a:xfrm>
          <a:prstGeom prst="rect">
            <a:avLst/>
          </a:prstGeom>
          <a:solidFill>
            <a:srgbClr val="A8351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t>Session 1: Whole Numbers and Fractions</a:t>
            </a:r>
            <a:endParaRPr lang="en-US" b="1" dirty="0"/>
          </a:p>
        </p:txBody>
      </p:sp>
    </p:spTree>
    <p:extLst>
      <p:ext uri="{BB962C8B-B14F-4D97-AF65-F5344CB8AC3E}">
        <p14:creationId xmlns:p14="http://schemas.microsoft.com/office/powerpoint/2010/main" val="2390584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One Objectives</a:t>
            </a:r>
            <a:endParaRPr lang="en-US" dirty="0"/>
          </a:p>
        </p:txBody>
      </p:sp>
      <p:sp>
        <p:nvSpPr>
          <p:cNvPr id="3" name="Text Placeholder 2"/>
          <p:cNvSpPr>
            <a:spLocks noGrp="1"/>
          </p:cNvSpPr>
          <p:nvPr>
            <p:ph type="body" sz="quarter" idx="11"/>
          </p:nvPr>
        </p:nvSpPr>
        <p:spPr/>
        <p:txBody>
          <a:bodyPr/>
          <a:lstStyle/>
          <a:p>
            <a:pPr marL="0" indent="0">
              <a:spcBef>
                <a:spcPts val="332"/>
              </a:spcBef>
              <a:buNone/>
            </a:pPr>
            <a:r>
              <a:rPr lang="en-US" sz="1800" b="1" dirty="0"/>
              <a:t>When trainees have completed this session, they should be able to do the following:</a:t>
            </a:r>
            <a:endParaRPr lang="en-US" sz="1800" dirty="0"/>
          </a:p>
          <a:p>
            <a:pPr>
              <a:spcBef>
                <a:spcPts val="332"/>
              </a:spcBef>
              <a:buFont typeface="+mj-lt"/>
              <a:buAutoNum type="arabicPeriod"/>
            </a:pPr>
            <a:r>
              <a:rPr lang="en-US" sz="1800" dirty="0" smtClean="0"/>
              <a:t>Identify </a:t>
            </a:r>
            <a:r>
              <a:rPr lang="en-US" sz="1800" dirty="0"/>
              <a:t>whole numbers and demonstrate how to work with them mathematically.</a:t>
            </a:r>
          </a:p>
          <a:p>
            <a:pPr marL="690563" lvl="1" indent="-344488">
              <a:spcBef>
                <a:spcPts val="332"/>
              </a:spcBef>
              <a:buFont typeface="+mj-lt"/>
              <a:buAutoNum type="alphaLcPeriod"/>
            </a:pPr>
            <a:r>
              <a:rPr lang="en-US" sz="1800" dirty="0" smtClean="0"/>
              <a:t>Identify </a:t>
            </a:r>
            <a:r>
              <a:rPr lang="en-US" sz="1800" dirty="0"/>
              <a:t>different whole numbers and their place values.</a:t>
            </a:r>
          </a:p>
          <a:p>
            <a:pPr marL="690563" lvl="1" indent="-344488">
              <a:spcBef>
                <a:spcPts val="332"/>
              </a:spcBef>
              <a:buFont typeface="+mj-lt"/>
              <a:buAutoNum type="alphaLcPeriod"/>
            </a:pPr>
            <a:r>
              <a:rPr lang="en-US" sz="1800" dirty="0" smtClean="0"/>
              <a:t>Demonstrate </a:t>
            </a:r>
            <a:r>
              <a:rPr lang="en-US" sz="1800" dirty="0"/>
              <a:t>the ability to add and subtract whole numbers.</a:t>
            </a:r>
          </a:p>
          <a:p>
            <a:pPr marL="690563" lvl="1" indent="-344488">
              <a:spcBef>
                <a:spcPts val="332"/>
              </a:spcBef>
              <a:buFont typeface="+mj-lt"/>
              <a:buAutoNum type="alphaLcPeriod"/>
            </a:pPr>
            <a:r>
              <a:rPr lang="en-US" sz="1800" dirty="0" smtClean="0"/>
              <a:t>Demonstrate </a:t>
            </a:r>
            <a:r>
              <a:rPr lang="en-US" sz="1800" dirty="0"/>
              <a:t>the ability to multiply and divide whole numbers.</a:t>
            </a:r>
          </a:p>
          <a:p>
            <a:pPr>
              <a:spcBef>
                <a:spcPts val="332"/>
              </a:spcBef>
              <a:buFont typeface="+mj-lt"/>
              <a:buAutoNum type="arabicPeriod"/>
            </a:pPr>
            <a:r>
              <a:rPr lang="en-US" sz="1800" dirty="0" smtClean="0"/>
              <a:t>Explain </a:t>
            </a:r>
            <a:r>
              <a:rPr lang="en-US" sz="1800" dirty="0"/>
              <a:t>how to work with fractions.</a:t>
            </a:r>
          </a:p>
          <a:p>
            <a:pPr marL="690563" lvl="1" indent="-344488">
              <a:spcBef>
                <a:spcPts val="332"/>
              </a:spcBef>
              <a:buFont typeface="+mj-lt"/>
              <a:buAutoNum type="alphaLcPeriod"/>
            </a:pPr>
            <a:r>
              <a:rPr lang="en-US" sz="1800" dirty="0"/>
              <a:t>Define equivalent fractions and show how to find lowest common denominators.</a:t>
            </a:r>
          </a:p>
          <a:p>
            <a:pPr marL="690563" lvl="1" indent="-344488">
              <a:spcBef>
                <a:spcPts val="332"/>
              </a:spcBef>
              <a:buFont typeface="+mj-lt"/>
              <a:buAutoNum type="alphaLcPeriod"/>
            </a:pPr>
            <a:r>
              <a:rPr lang="en-US" sz="1800" dirty="0"/>
              <a:t>Describe improper fractions and demonstrate how to change an improper fraction to a mixed number.</a:t>
            </a:r>
          </a:p>
          <a:p>
            <a:pPr marL="690563" lvl="1" indent="-344488">
              <a:spcBef>
                <a:spcPts val="332"/>
              </a:spcBef>
              <a:buFont typeface="+mj-lt"/>
              <a:buAutoNum type="alphaLcPeriod"/>
            </a:pPr>
            <a:r>
              <a:rPr lang="en-US" sz="1800" dirty="0"/>
              <a:t>Demonstrate the ability to add and subtract fractions.</a:t>
            </a:r>
          </a:p>
          <a:p>
            <a:pPr marL="690563" lvl="1" indent="-344488">
              <a:spcBef>
                <a:spcPts val="332"/>
              </a:spcBef>
              <a:buFont typeface="+mj-lt"/>
              <a:buAutoNum type="alphaLcPeriod"/>
            </a:pPr>
            <a:r>
              <a:rPr lang="en-US" sz="1800" dirty="0"/>
              <a:t>Demonstrate the ability to multiply and divide fractions.</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8286777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1.1.0 and 1.1.1 – Place Values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Understanding place value is essential to speaking numbers correctly and accurately. </a:t>
            </a:r>
          </a:p>
        </p:txBody>
      </p:sp>
      <p:pic>
        <p:nvPicPr>
          <p:cNvPr id="5" name="Picture 4" descr="00102-15_F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17319" y="2408129"/>
            <a:ext cx="4684418" cy="3671605"/>
          </a:xfrm>
          <a:prstGeom prst="rect">
            <a:avLst/>
          </a:prstGeom>
        </p:spPr>
      </p:pic>
      <p:sp>
        <p:nvSpPr>
          <p:cNvPr id="6" name="Rectangle 5"/>
          <p:cNvSpPr/>
          <p:nvPr/>
        </p:nvSpPr>
        <p:spPr>
          <a:xfrm>
            <a:off x="268792" y="1200890"/>
            <a:ext cx="8606152" cy="3354765"/>
          </a:xfrm>
          <a:prstGeom prst="rect">
            <a:avLst/>
          </a:prstGeom>
        </p:spPr>
        <p:txBody>
          <a:bodyPr wrap="square">
            <a:spAutoFit/>
          </a:bodyPr>
          <a:lstStyle/>
          <a:p>
            <a:pPr marL="457200" indent="-457200">
              <a:spcAft>
                <a:spcPts val="600"/>
              </a:spcAft>
            </a:pPr>
            <a:r>
              <a:rPr lang="en-US" dirty="0"/>
              <a:t>4.	A supervisor estimates that a commercial building will require sixteen thousand, five hundred feet of copper piping to complete all of the restroom facilities. How would you write this value as a whole number?</a:t>
            </a:r>
          </a:p>
          <a:p>
            <a:pPr>
              <a:spcAft>
                <a:spcPts val="600"/>
              </a:spcAft>
            </a:pPr>
            <a:r>
              <a:rPr lang="en-US" dirty="0"/>
              <a:t>	a.	1,650</a:t>
            </a:r>
          </a:p>
          <a:p>
            <a:pPr>
              <a:spcAft>
                <a:spcPts val="600"/>
              </a:spcAft>
            </a:pPr>
            <a:r>
              <a:rPr lang="en-US" dirty="0"/>
              <a:t>	b.	16,500</a:t>
            </a:r>
          </a:p>
          <a:p>
            <a:pPr>
              <a:spcAft>
                <a:spcPts val="600"/>
              </a:spcAft>
            </a:pPr>
            <a:r>
              <a:rPr lang="en-US" dirty="0"/>
              <a:t>	c.	160,500</a:t>
            </a:r>
          </a:p>
          <a:p>
            <a:pPr>
              <a:spcAft>
                <a:spcPts val="600"/>
              </a:spcAft>
            </a:pPr>
            <a:r>
              <a:rPr lang="en-US" dirty="0"/>
              <a:t>	d.	16,000,500</a:t>
            </a:r>
          </a:p>
        </p:txBody>
      </p:sp>
    </p:spTree>
    <p:extLst>
      <p:ext uri="{BB962C8B-B14F-4D97-AF65-F5344CB8AC3E}">
        <p14:creationId xmlns:p14="http://schemas.microsoft.com/office/powerpoint/2010/main" val="356238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5" presetClass="emph" presetSubtype="0" nodeType="clickEffect">
                                  <p:stCondLst>
                                    <p:cond delay="0"/>
                                  </p:stCondLst>
                                  <p:iterate type="lt">
                                    <p:tmAbs val="25"/>
                                  </p:iterate>
                                  <p:childTnLst>
                                    <p:set>
                                      <p:cBhvr override="childStyle">
                                        <p:cTn id="23" dur="indefinite"/>
                                        <p:tgtEl>
                                          <p:spTgt spid="6">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8172422" cy="495383"/>
          </a:xfrm>
        </p:spPr>
        <p:txBody>
          <a:bodyPr/>
          <a:lstStyle/>
          <a:p>
            <a:r>
              <a:rPr lang="en-US" dirty="0" smtClean="0"/>
              <a:t>Section 1.2.0 – Addition and Subtraction</a:t>
            </a:r>
            <a:endParaRPr lang="en-US" dirty="0"/>
          </a:p>
        </p:txBody>
      </p:sp>
      <p:sp>
        <p:nvSpPr>
          <p:cNvPr id="3" name="Text Placeholder 2"/>
          <p:cNvSpPr>
            <a:spLocks noGrp="1"/>
          </p:cNvSpPr>
          <p:nvPr>
            <p:ph type="body" sz="quarter" idx="11"/>
          </p:nvPr>
        </p:nvSpPr>
        <p:spPr/>
        <p:txBody>
          <a:bodyPr/>
          <a:lstStyle/>
          <a:p>
            <a:pPr marL="0" indent="0" algn="ctr">
              <a:buNone/>
            </a:pPr>
            <a:r>
              <a:rPr lang="en-US" sz="2000" b="1" u="sng" dirty="0" smtClean="0"/>
              <a:t>ADDITION</a:t>
            </a:r>
          </a:p>
          <a:p>
            <a:pPr marL="0" indent="0" algn="ctr">
              <a:buNone/>
            </a:pPr>
            <a:endParaRPr lang="en-US" sz="2000" dirty="0"/>
          </a:p>
          <a:p>
            <a:pPr marL="0" indent="0">
              <a:spcBef>
                <a:spcPts val="0"/>
              </a:spcBef>
              <a:spcAft>
                <a:spcPts val="800"/>
              </a:spcAft>
              <a:buNone/>
            </a:pPr>
            <a:r>
              <a:rPr lang="en-US" sz="2000" b="1" i="1" dirty="0"/>
              <a:t>Step </a:t>
            </a:r>
            <a:r>
              <a:rPr lang="en-US" sz="2000" b="1" i="1" dirty="0" smtClean="0"/>
              <a:t>1</a:t>
            </a:r>
            <a:r>
              <a:rPr lang="en-US" sz="2000" dirty="0"/>
              <a:t>	</a:t>
            </a:r>
            <a:r>
              <a:rPr lang="en-US" sz="2000" dirty="0" smtClean="0"/>
              <a:t>Align </a:t>
            </a:r>
            <a:r>
              <a:rPr lang="en-US" sz="2000" dirty="0"/>
              <a:t>numbers vertically.</a:t>
            </a:r>
          </a:p>
          <a:p>
            <a:pPr marL="0" indent="0">
              <a:spcBef>
                <a:spcPts val="0"/>
              </a:spcBef>
              <a:spcAft>
                <a:spcPts val="800"/>
              </a:spcAft>
              <a:buNone/>
            </a:pPr>
            <a:r>
              <a:rPr lang="en-US" sz="2000" b="1" i="1" dirty="0" smtClean="0"/>
              <a:t>Step </a:t>
            </a:r>
            <a:r>
              <a:rPr lang="en-US" sz="2000" b="1" i="1" dirty="0"/>
              <a:t>2</a:t>
            </a:r>
            <a:r>
              <a:rPr lang="en-US" sz="2000" dirty="0"/>
              <a:t>	Begin with the column to the right and </a:t>
            </a:r>
            <a:r>
              <a:rPr lang="en-US" sz="2000" dirty="0" smtClean="0"/>
              <a:t>work towards </a:t>
            </a:r>
            <a:r>
              <a:rPr lang="en-US" sz="2000" dirty="0"/>
              <a:t>the left.</a:t>
            </a:r>
          </a:p>
          <a:p>
            <a:pPr marL="914400" indent="-914400">
              <a:spcBef>
                <a:spcPts val="0"/>
              </a:spcBef>
              <a:spcAft>
                <a:spcPts val="800"/>
              </a:spcAft>
              <a:buNone/>
            </a:pPr>
            <a:r>
              <a:rPr lang="en-US" sz="2000" b="1" i="1" dirty="0" smtClean="0"/>
              <a:t>Step </a:t>
            </a:r>
            <a:r>
              <a:rPr lang="en-US" sz="2000" b="1" i="1" dirty="0"/>
              <a:t>3</a:t>
            </a:r>
            <a:r>
              <a:rPr lang="en-US" sz="2000" dirty="0"/>
              <a:t>	Carry the 1 over to the next column for numbers over 10. Note that this number may be larger than 1 when adding more than two numbers.</a:t>
            </a:r>
          </a:p>
          <a:p>
            <a:pPr marL="0" indent="0">
              <a:spcBef>
                <a:spcPts val="0"/>
              </a:spcBef>
              <a:spcAft>
                <a:spcPts val="800"/>
              </a:spcAft>
              <a:buNone/>
            </a:pPr>
            <a:r>
              <a:rPr lang="en-US" sz="2000" b="1" i="1" dirty="0" smtClean="0"/>
              <a:t>Step </a:t>
            </a:r>
            <a:r>
              <a:rPr lang="en-US" sz="2000" b="1" i="1" dirty="0"/>
              <a:t>4</a:t>
            </a:r>
            <a:r>
              <a:rPr lang="en-US" sz="2000" dirty="0"/>
              <a:t>	Complete the final column on the left.</a:t>
            </a:r>
          </a:p>
          <a:p>
            <a:pPr marL="0" indent="0">
              <a:buNone/>
            </a:pP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5" name="Rectangle 4"/>
          <p:cNvSpPr/>
          <p:nvPr/>
        </p:nvSpPr>
        <p:spPr>
          <a:xfrm>
            <a:off x="505632" y="1598612"/>
            <a:ext cx="8125386" cy="2759730"/>
          </a:xfrm>
          <a:prstGeom prst="rect">
            <a:avLst/>
          </a:prstGeom>
        </p:spPr>
        <p:txBody>
          <a:bodyPr wrap="square">
            <a:spAutoFit/>
          </a:bodyPr>
          <a:lstStyle/>
          <a:p>
            <a:pPr algn="ctr"/>
            <a:r>
              <a:rPr lang="en-US" sz="2000" b="1" u="sng" dirty="0" smtClean="0">
                <a:solidFill>
                  <a:schemeClr val="bg1"/>
                </a:solidFill>
              </a:rPr>
              <a:t>SUBTRACTION</a:t>
            </a:r>
          </a:p>
          <a:p>
            <a:pPr algn="ctr"/>
            <a:endParaRPr lang="en-US" sz="2000" dirty="0">
              <a:solidFill>
                <a:schemeClr val="bg1"/>
              </a:solidFill>
            </a:endParaRPr>
          </a:p>
          <a:p>
            <a:pPr>
              <a:spcAft>
                <a:spcPts val="800"/>
              </a:spcAft>
            </a:pPr>
            <a:r>
              <a:rPr lang="en-US" sz="2000" b="1" i="1" dirty="0">
                <a:solidFill>
                  <a:schemeClr val="bg1"/>
                </a:solidFill>
              </a:rPr>
              <a:t>Step 1</a:t>
            </a:r>
            <a:r>
              <a:rPr lang="en-US" sz="2000" dirty="0">
                <a:solidFill>
                  <a:schemeClr val="bg1"/>
                </a:solidFill>
              </a:rPr>
              <a:t>	Align numbers vertically.</a:t>
            </a:r>
          </a:p>
          <a:p>
            <a:pPr marL="914400" indent="-914400">
              <a:spcAft>
                <a:spcPts val="800"/>
              </a:spcAft>
            </a:pPr>
            <a:r>
              <a:rPr lang="en-US" sz="2000" b="1" i="1" dirty="0" smtClean="0">
                <a:solidFill>
                  <a:schemeClr val="bg1"/>
                </a:solidFill>
              </a:rPr>
              <a:t>Step </a:t>
            </a:r>
            <a:r>
              <a:rPr lang="en-US" sz="2000" b="1" i="1" dirty="0">
                <a:solidFill>
                  <a:schemeClr val="bg1"/>
                </a:solidFill>
              </a:rPr>
              <a:t>2</a:t>
            </a:r>
            <a:r>
              <a:rPr lang="en-US" sz="2000" dirty="0">
                <a:solidFill>
                  <a:schemeClr val="bg1"/>
                </a:solidFill>
              </a:rPr>
              <a:t>	Begin with the column to the right and work towards the left. Borrow a 1 from the next column when the number on the bottom is larger than the one above. Reduce the value of that column by 1 to compensate.</a:t>
            </a:r>
          </a:p>
          <a:p>
            <a:pPr>
              <a:spcAft>
                <a:spcPts val="800"/>
              </a:spcAft>
            </a:pPr>
            <a:r>
              <a:rPr lang="en-US" sz="2000" b="1" i="1" dirty="0" smtClean="0">
                <a:solidFill>
                  <a:schemeClr val="bg1"/>
                </a:solidFill>
              </a:rPr>
              <a:t>Step </a:t>
            </a:r>
            <a:r>
              <a:rPr lang="en-US" sz="2000" b="1" i="1" dirty="0">
                <a:solidFill>
                  <a:schemeClr val="bg1"/>
                </a:solidFill>
              </a:rPr>
              <a:t>3	</a:t>
            </a:r>
            <a:r>
              <a:rPr lang="en-US" sz="2000" dirty="0">
                <a:solidFill>
                  <a:schemeClr val="bg1"/>
                </a:solidFill>
              </a:rPr>
              <a:t>Complete the final columns. </a:t>
            </a:r>
          </a:p>
        </p:txBody>
      </p:sp>
      <p:pic>
        <p:nvPicPr>
          <p:cNvPr id="6" name="Picture 5"/>
          <p:cNvPicPr/>
          <p:nvPr/>
        </p:nvPicPr>
        <p:blipFill>
          <a:blip r:embed="rId3">
            <a:extLst>
              <a:ext uri="{28A0092B-C50C-407E-A947-70E740481C1C}">
                <a14:useLocalDpi xmlns:a14="http://schemas.microsoft.com/office/drawing/2010/main"/>
              </a:ext>
            </a:extLst>
          </a:blip>
          <a:stretch>
            <a:fillRect/>
          </a:stretch>
        </p:blipFill>
        <p:spPr>
          <a:xfrm>
            <a:off x="6242724" y="3834775"/>
            <a:ext cx="1057529" cy="1888444"/>
          </a:xfrm>
          <a:prstGeom prst="rect">
            <a:avLst/>
          </a:prstGeom>
        </p:spPr>
      </p:pic>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5526637" y="3834775"/>
            <a:ext cx="1432174" cy="1627470"/>
          </a:xfrm>
          <a:prstGeom prst="rect">
            <a:avLst/>
          </a:prstGeom>
        </p:spPr>
      </p:pic>
    </p:spTree>
    <p:extLst>
      <p:ext uri="{BB962C8B-B14F-4D97-AF65-F5344CB8AC3E}">
        <p14:creationId xmlns:p14="http://schemas.microsoft.com/office/powerpoint/2010/main" val="1077957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8172422" cy="495383"/>
          </a:xfrm>
        </p:spPr>
        <p:txBody>
          <a:bodyPr/>
          <a:lstStyle/>
          <a:p>
            <a:r>
              <a:rPr lang="en-US" dirty="0" smtClean="0"/>
              <a:t>Section 1.2.1 – Addition and Subtraction</a:t>
            </a:r>
            <a:endParaRPr lang="en-US" dirty="0"/>
          </a:p>
        </p:txBody>
      </p:sp>
      <p:sp>
        <p:nvSpPr>
          <p:cNvPr id="3" name="Text Placeholder 2"/>
          <p:cNvSpPr>
            <a:spLocks noGrp="1"/>
          </p:cNvSpPr>
          <p:nvPr>
            <p:ph type="body" sz="quarter" idx="11"/>
          </p:nvPr>
        </p:nvSpPr>
        <p:spPr/>
        <p:txBody>
          <a:bodyPr/>
          <a:lstStyle/>
          <a:p>
            <a:pPr marL="457200" indent="-457200">
              <a:buFont typeface="+mj-lt"/>
              <a:buAutoNum type="arabicPeriod"/>
            </a:pPr>
            <a:r>
              <a:rPr lang="en-US" sz="2400" dirty="0" smtClean="0"/>
              <a:t>In </a:t>
            </a:r>
            <a:r>
              <a:rPr lang="en-US" sz="2400" dirty="0"/>
              <a:t>calculating a bid for a roof restoration, a contractor estimates that he will need $847 for lumber, $456 for roofing shingles, and $169 for hardware. What is the total cost for the materials portion of the bid?</a:t>
            </a:r>
          </a:p>
          <a:p>
            <a:pPr marL="0" indent="0">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5" name="Rectangle 4"/>
          <p:cNvSpPr/>
          <p:nvPr/>
        </p:nvSpPr>
        <p:spPr>
          <a:xfrm>
            <a:off x="3795059" y="3429000"/>
            <a:ext cx="1553881" cy="461665"/>
          </a:xfrm>
          <a:prstGeom prst="rect">
            <a:avLst/>
          </a:prstGeom>
        </p:spPr>
        <p:txBody>
          <a:bodyPr wrap="none">
            <a:spAutoFit/>
          </a:bodyPr>
          <a:lstStyle/>
          <a:p>
            <a:r>
              <a:rPr lang="en-US" b="1" dirty="0">
                <a:solidFill>
                  <a:srgbClr val="FFFFFF"/>
                </a:solidFill>
              </a:rPr>
              <a:t>$1,472.00 </a:t>
            </a:r>
          </a:p>
        </p:txBody>
      </p:sp>
      <p:sp>
        <p:nvSpPr>
          <p:cNvPr id="6" name="Rectangle 5"/>
          <p:cNvSpPr/>
          <p:nvPr/>
        </p:nvSpPr>
        <p:spPr>
          <a:xfrm>
            <a:off x="505632" y="1590068"/>
            <a:ext cx="8125386" cy="2677656"/>
          </a:xfrm>
          <a:prstGeom prst="rect">
            <a:avLst/>
          </a:prstGeom>
        </p:spPr>
        <p:txBody>
          <a:bodyPr wrap="square">
            <a:spAutoFit/>
          </a:bodyPr>
          <a:lstStyle/>
          <a:p>
            <a:pPr marL="457200" indent="-457200">
              <a:buFont typeface="+mj-lt"/>
              <a:buAutoNum type="arabicPeriod" startAt="4"/>
            </a:pPr>
            <a:r>
              <a:rPr lang="en-US" dirty="0" smtClean="0">
                <a:solidFill>
                  <a:srgbClr val="FFFFFF"/>
                </a:solidFill>
              </a:rPr>
              <a:t>A </a:t>
            </a:r>
            <a:r>
              <a:rPr lang="en-US" dirty="0">
                <a:solidFill>
                  <a:srgbClr val="FFFFFF"/>
                </a:solidFill>
              </a:rPr>
              <a:t>general contractor ordered three different sized windows to complete a job on a residential home. She ordered a bow window that cost $874; one 36" × 36" double-hung window that cost $67; and one 36" × 54" double-hung window that cost $93. If she had set aside $1,250 to purchase the windows in her estimate, how much will she have left after buying them? </a:t>
            </a:r>
          </a:p>
        </p:txBody>
      </p:sp>
      <p:sp>
        <p:nvSpPr>
          <p:cNvPr id="7" name="Rectangle 6"/>
          <p:cNvSpPr/>
          <p:nvPr/>
        </p:nvSpPr>
        <p:spPr>
          <a:xfrm>
            <a:off x="3923400" y="4601048"/>
            <a:ext cx="1297200" cy="461665"/>
          </a:xfrm>
          <a:prstGeom prst="rect">
            <a:avLst/>
          </a:prstGeom>
        </p:spPr>
        <p:txBody>
          <a:bodyPr wrap="none">
            <a:spAutoFit/>
          </a:bodyPr>
          <a:lstStyle/>
          <a:p>
            <a:r>
              <a:rPr lang="en-US" b="1" dirty="0">
                <a:solidFill>
                  <a:srgbClr val="FFFFFF"/>
                </a:solidFill>
              </a:rPr>
              <a:t>$216.00 </a:t>
            </a:r>
          </a:p>
        </p:txBody>
      </p:sp>
    </p:spTree>
    <p:extLst>
      <p:ext uri="{BB962C8B-B14F-4D97-AF65-F5344CB8AC3E}">
        <p14:creationId xmlns:p14="http://schemas.microsoft.com/office/powerpoint/2010/main" val="4033602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5" grpId="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8337084" cy="495383"/>
          </a:xfrm>
        </p:spPr>
        <p:txBody>
          <a:bodyPr/>
          <a:lstStyle/>
          <a:p>
            <a:r>
              <a:rPr lang="en-US" dirty="0" smtClean="0"/>
              <a:t>Section 1.3.0 – Multiplication and Division</a:t>
            </a:r>
            <a:endParaRPr lang="en-US" dirty="0"/>
          </a:p>
        </p:txBody>
      </p:sp>
      <p:sp>
        <p:nvSpPr>
          <p:cNvPr id="3" name="Text Placeholder 2"/>
          <p:cNvSpPr>
            <a:spLocks noGrp="1"/>
          </p:cNvSpPr>
          <p:nvPr>
            <p:ph type="body" sz="quarter" idx="11"/>
          </p:nvPr>
        </p:nvSpPr>
        <p:spPr/>
        <p:txBody>
          <a:bodyPr/>
          <a:lstStyle/>
          <a:p>
            <a:pPr marL="0" indent="0" algn="ctr">
              <a:buNone/>
            </a:pPr>
            <a:r>
              <a:rPr lang="en-US" sz="2000" b="1" u="sng" dirty="0" smtClean="0"/>
              <a:t>MULTIPLICATION</a:t>
            </a:r>
          </a:p>
          <a:p>
            <a:pPr marL="0" indent="0" algn="ctr">
              <a:buNone/>
            </a:pPr>
            <a:endParaRPr lang="en-US" sz="1200" dirty="0"/>
          </a:p>
          <a:p>
            <a:r>
              <a:rPr lang="en-US" sz="2000" dirty="0" smtClean="0"/>
              <a:t>Align </a:t>
            </a:r>
            <a:r>
              <a:rPr lang="en-US" sz="2000" dirty="0"/>
              <a:t>the digits.</a:t>
            </a:r>
          </a:p>
          <a:p>
            <a:r>
              <a:rPr lang="en-US" sz="2000" dirty="0" smtClean="0"/>
              <a:t>Start </a:t>
            </a:r>
            <a:r>
              <a:rPr lang="en-US" sz="2000" dirty="0"/>
              <a:t>at the right. Multiply all top digits, one at a time, by the lower number</a:t>
            </a:r>
            <a:r>
              <a:rPr lang="en-US" sz="2000" dirty="0" smtClean="0"/>
              <a:t>.</a:t>
            </a:r>
          </a:p>
          <a:p>
            <a:r>
              <a:rPr lang="en-US" sz="2000" dirty="0" smtClean="0"/>
              <a:t>When </a:t>
            </a:r>
            <a:r>
              <a:rPr lang="en-US" sz="2000" dirty="0"/>
              <a:t>the result of each multiplication equals or exceeds 10, carry over the left digit and add it to the next product.</a:t>
            </a:r>
          </a:p>
          <a:p>
            <a:r>
              <a:rPr lang="en-US" sz="2000" dirty="0" smtClean="0"/>
              <a:t>If </a:t>
            </a:r>
            <a:r>
              <a:rPr lang="en-US" sz="2000" dirty="0"/>
              <a:t>either number in the problem is greater than 10, some addition is required at the end to determine the final answer</a:t>
            </a:r>
            <a:r>
              <a:rPr lang="en-US" sz="2000" dirty="0" smtClean="0"/>
              <a:t>.</a:t>
            </a: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pic>
        <p:nvPicPr>
          <p:cNvPr id="15" name="Picture 14" descr="C:\Users\Troy\Documents\Core\Mod 02 00102-15 Math\Equations Jpegs\Equations Jpegs\DM1.02.020.jpg"/>
          <p:cNvPicPr/>
          <p:nvPr/>
        </p:nvPicPr>
        <p:blipFill>
          <a:blip r:embed="rId3" cstate="print">
            <a:extLst>
              <a:ext uri="{28A0092B-C50C-407E-A947-70E740481C1C}">
                <a14:useLocalDpi xmlns:a14="http://schemas.microsoft.com/office/drawing/2010/main"/>
              </a:ext>
            </a:extLst>
          </a:blip>
          <a:stretch>
            <a:fillRect/>
          </a:stretch>
        </p:blipFill>
        <p:spPr bwMode="auto">
          <a:xfrm>
            <a:off x="3476268" y="4736586"/>
            <a:ext cx="2098623" cy="1053046"/>
          </a:xfrm>
          <a:prstGeom prst="rect">
            <a:avLst/>
          </a:prstGeom>
          <a:noFill/>
          <a:ln>
            <a:noFill/>
          </a:ln>
        </p:spPr>
      </p:pic>
      <p:sp>
        <p:nvSpPr>
          <p:cNvPr id="16" name="Rectangle 15"/>
          <p:cNvSpPr/>
          <p:nvPr/>
        </p:nvSpPr>
        <p:spPr>
          <a:xfrm>
            <a:off x="496508" y="1579654"/>
            <a:ext cx="8172422" cy="2339102"/>
          </a:xfrm>
          <a:prstGeom prst="rect">
            <a:avLst/>
          </a:prstGeom>
        </p:spPr>
        <p:txBody>
          <a:bodyPr wrap="square">
            <a:spAutoFit/>
          </a:bodyPr>
          <a:lstStyle/>
          <a:p>
            <a:pPr algn="ctr"/>
            <a:r>
              <a:rPr lang="en-US" sz="2000" b="1" u="sng" dirty="0" smtClean="0">
                <a:solidFill>
                  <a:srgbClr val="FFFFFF"/>
                </a:solidFill>
              </a:rPr>
              <a:t>DIVISION</a:t>
            </a:r>
          </a:p>
          <a:p>
            <a:pPr algn="ctr"/>
            <a:endParaRPr lang="en-US" sz="600" dirty="0">
              <a:solidFill>
                <a:srgbClr val="FFFFFF"/>
              </a:solidFill>
            </a:endParaRPr>
          </a:p>
          <a:p>
            <a:pPr marL="233363" indent="-233363">
              <a:buFont typeface="Arial"/>
              <a:buChar char="•"/>
            </a:pPr>
            <a:r>
              <a:rPr lang="en-US" sz="2000" dirty="0" smtClean="0">
                <a:solidFill>
                  <a:srgbClr val="FFFFFF"/>
                </a:solidFill>
              </a:rPr>
              <a:t>Set </a:t>
            </a:r>
            <a:r>
              <a:rPr lang="en-US" sz="2000" dirty="0">
                <a:solidFill>
                  <a:srgbClr val="FFFFFF"/>
                </a:solidFill>
              </a:rPr>
              <a:t>up the problem correctly.</a:t>
            </a:r>
          </a:p>
          <a:p>
            <a:pPr marL="233363" indent="-233363">
              <a:buFont typeface="Arial"/>
              <a:buChar char="•"/>
            </a:pPr>
            <a:r>
              <a:rPr lang="en-US" sz="2000" dirty="0" smtClean="0">
                <a:solidFill>
                  <a:srgbClr val="FFFFFF"/>
                </a:solidFill>
              </a:rPr>
              <a:t>Begin </a:t>
            </a:r>
            <a:r>
              <a:rPr lang="en-US" sz="2000" dirty="0">
                <a:solidFill>
                  <a:srgbClr val="FFFFFF"/>
                </a:solidFill>
              </a:rPr>
              <a:t>dividing into the number(s) on the left end of the dividend.</a:t>
            </a:r>
          </a:p>
          <a:p>
            <a:pPr marL="233363" indent="-233363">
              <a:buFont typeface="Arial"/>
              <a:buChar char="•"/>
            </a:pPr>
            <a:r>
              <a:rPr lang="en-US" sz="2000" dirty="0" smtClean="0">
                <a:solidFill>
                  <a:srgbClr val="FFFFFF"/>
                </a:solidFill>
              </a:rPr>
              <a:t>Record </a:t>
            </a:r>
            <a:r>
              <a:rPr lang="en-US" sz="2000" dirty="0">
                <a:solidFill>
                  <a:srgbClr val="FFFFFF"/>
                </a:solidFill>
              </a:rPr>
              <a:t>the resulting multiplier at the top and record the result of the multiplication under the dividend, properly aligned.</a:t>
            </a:r>
          </a:p>
          <a:p>
            <a:pPr marL="233363" indent="-233363">
              <a:buFont typeface="Arial"/>
              <a:buChar char="•"/>
            </a:pPr>
            <a:r>
              <a:rPr lang="en-US" sz="2000" dirty="0" smtClean="0">
                <a:solidFill>
                  <a:srgbClr val="FFFFFF"/>
                </a:solidFill>
              </a:rPr>
              <a:t>Continue </a:t>
            </a:r>
            <a:r>
              <a:rPr lang="en-US" sz="2000" dirty="0">
                <a:solidFill>
                  <a:srgbClr val="FFFFFF"/>
                </a:solidFill>
              </a:rPr>
              <a:t>the process until the problem is complete. The remainder represents a fraction (part of a whole), in this case 22/24ths.</a:t>
            </a:r>
          </a:p>
        </p:txBody>
      </p:sp>
      <p:grpSp>
        <p:nvGrpSpPr>
          <p:cNvPr id="17" name="Canvas 164"/>
          <p:cNvGrpSpPr>
            <a:grpSpLocks/>
          </p:cNvGrpSpPr>
          <p:nvPr/>
        </p:nvGrpSpPr>
        <p:grpSpPr bwMode="auto">
          <a:xfrm>
            <a:off x="3194101" y="4023359"/>
            <a:ext cx="2704076" cy="1793518"/>
            <a:chOff x="0" y="0"/>
            <a:chExt cx="17411" cy="12052"/>
          </a:xfrm>
        </p:grpSpPr>
        <p:sp>
          <p:nvSpPr>
            <p:cNvPr id="18" name="AutoShape 3"/>
            <p:cNvSpPr>
              <a:spLocks noChangeAspect="1" noChangeArrowheads="1"/>
            </p:cNvSpPr>
            <p:nvPr/>
          </p:nvSpPr>
          <p:spPr bwMode="auto">
            <a:xfrm>
              <a:off x="0" y="0"/>
              <a:ext cx="17386" cy="12052"/>
            </a:xfrm>
            <a:prstGeom prst="rect">
              <a:avLst/>
            </a:prstGeom>
            <a:noFill/>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19" name="Freeform 18"/>
            <p:cNvSpPr>
              <a:spLocks noEditPoints="1"/>
            </p:cNvSpPr>
            <p:nvPr/>
          </p:nvSpPr>
          <p:spPr bwMode="auto">
            <a:xfrm>
              <a:off x="1638" y="1860"/>
              <a:ext cx="11582" cy="5398"/>
            </a:xfrm>
            <a:custGeom>
              <a:avLst/>
              <a:gdLst>
                <a:gd name="T0" fmla="*/ 58487 w 1208"/>
                <a:gd name="T1" fmla="*/ 269396 h 563"/>
                <a:gd name="T2" fmla="*/ 58487 w 1208"/>
                <a:gd name="T3" fmla="*/ 269396 h 563"/>
                <a:gd name="T4" fmla="*/ 244496 w 1208"/>
                <a:gd name="T5" fmla="*/ 269396 h 563"/>
                <a:gd name="T6" fmla="*/ 53693 w 1208"/>
                <a:gd name="T7" fmla="*/ 539750 h 563"/>
                <a:gd name="T8" fmla="*/ 53693 w 1208"/>
                <a:gd name="T9" fmla="*/ 539750 h 563"/>
                <a:gd name="T10" fmla="*/ 320242 w 1208"/>
                <a:gd name="T11" fmla="*/ 539750 h 563"/>
                <a:gd name="T12" fmla="*/ 0 w 1208"/>
                <a:gd name="T13" fmla="*/ 0 h 563"/>
                <a:gd name="T14" fmla="*/ 0 w 1208"/>
                <a:gd name="T15" fmla="*/ 0 h 563"/>
                <a:gd name="T16" fmla="*/ 431464 w 1208"/>
                <a:gd name="T17" fmla="*/ 0 h 563"/>
                <a:gd name="T18" fmla="*/ 956890 w 1208"/>
                <a:gd name="T19" fmla="*/ 280900 h 563"/>
                <a:gd name="T20" fmla="*/ 956890 w 1208"/>
                <a:gd name="T21" fmla="*/ 280900 h 563"/>
                <a:gd name="T22" fmla="*/ 1158240 w 1208"/>
                <a:gd name="T23" fmla="*/ 280900 h 5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8" h="563">
                  <a:moveTo>
                    <a:pt x="61" y="281"/>
                  </a:moveTo>
                  <a:lnTo>
                    <a:pt x="61" y="281"/>
                  </a:lnTo>
                  <a:lnTo>
                    <a:pt x="255" y="281"/>
                  </a:lnTo>
                  <a:moveTo>
                    <a:pt x="56" y="563"/>
                  </a:moveTo>
                  <a:lnTo>
                    <a:pt x="56" y="563"/>
                  </a:lnTo>
                  <a:lnTo>
                    <a:pt x="334" y="563"/>
                  </a:lnTo>
                  <a:moveTo>
                    <a:pt x="0" y="0"/>
                  </a:moveTo>
                  <a:lnTo>
                    <a:pt x="0" y="0"/>
                  </a:lnTo>
                  <a:lnTo>
                    <a:pt x="450" y="0"/>
                  </a:lnTo>
                  <a:moveTo>
                    <a:pt x="998" y="293"/>
                  </a:moveTo>
                  <a:lnTo>
                    <a:pt x="998" y="293"/>
                  </a:lnTo>
                  <a:lnTo>
                    <a:pt x="1208" y="293"/>
                  </a:lnTo>
                </a:path>
              </a:pathLst>
            </a:cu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20" name="Freeform 19"/>
            <p:cNvSpPr>
              <a:spLocks/>
            </p:cNvSpPr>
            <p:nvPr/>
          </p:nvSpPr>
          <p:spPr bwMode="auto">
            <a:xfrm>
              <a:off x="69" y="2051"/>
              <a:ext cx="610" cy="990"/>
            </a:xfrm>
            <a:custGeom>
              <a:avLst/>
              <a:gdLst>
                <a:gd name="T0" fmla="*/ 0 w 64"/>
                <a:gd name="T1" fmla="*/ 99060 h 103"/>
                <a:gd name="T2" fmla="*/ 0 w 64"/>
                <a:gd name="T3" fmla="*/ 99060 h 103"/>
                <a:gd name="T4" fmla="*/ 60960 w 64"/>
                <a:gd name="T5" fmla="*/ 99060 h 103"/>
                <a:gd name="T6" fmla="*/ 60960 w 64"/>
                <a:gd name="T7" fmla="*/ 88481 h 103"/>
                <a:gd name="T8" fmla="*/ 15240 w 64"/>
                <a:gd name="T9" fmla="*/ 88481 h 103"/>
                <a:gd name="T10" fmla="*/ 32385 w 64"/>
                <a:gd name="T11" fmla="*/ 72131 h 103"/>
                <a:gd name="T12" fmla="*/ 50483 w 64"/>
                <a:gd name="T13" fmla="*/ 52896 h 103"/>
                <a:gd name="T14" fmla="*/ 60960 w 64"/>
                <a:gd name="T15" fmla="*/ 28852 h 103"/>
                <a:gd name="T16" fmla="*/ 31433 w 64"/>
                <a:gd name="T17" fmla="*/ 0 h 103"/>
                <a:gd name="T18" fmla="*/ 10478 w 64"/>
                <a:gd name="T19" fmla="*/ 7694 h 103"/>
                <a:gd name="T20" fmla="*/ 1905 w 64"/>
                <a:gd name="T21" fmla="*/ 28852 h 103"/>
                <a:gd name="T22" fmla="*/ 16193 w 64"/>
                <a:gd name="T23" fmla="*/ 28852 h 103"/>
                <a:gd name="T24" fmla="*/ 32385 w 64"/>
                <a:gd name="T25" fmla="*/ 11541 h 103"/>
                <a:gd name="T26" fmla="*/ 47625 w 64"/>
                <a:gd name="T27" fmla="*/ 27891 h 103"/>
                <a:gd name="T28" fmla="*/ 40005 w 64"/>
                <a:gd name="T29" fmla="*/ 45202 h 103"/>
                <a:gd name="T30" fmla="*/ 25718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50" y="59"/>
                    <a:pt x="53" y="55"/>
                  </a:cubicBezTo>
                  <a:cubicBezTo>
                    <a:pt x="64" y="41"/>
                    <a:pt x="64" y="36"/>
                    <a:pt x="64" y="30"/>
                  </a:cubicBezTo>
                  <a:cubicBezTo>
                    <a:pt x="64" y="8"/>
                    <a:pt x="48" y="0"/>
                    <a:pt x="33" y="0"/>
                  </a:cubicBezTo>
                  <a:cubicBezTo>
                    <a:pt x="27" y="0"/>
                    <a:pt x="18" y="2"/>
                    <a:pt x="11" y="8"/>
                  </a:cubicBezTo>
                  <a:cubicBezTo>
                    <a:pt x="2" y="15"/>
                    <a:pt x="2" y="25"/>
                    <a:pt x="2" y="30"/>
                  </a:cubicBezTo>
                  <a:lnTo>
                    <a:pt x="17" y="30"/>
                  </a:lnTo>
                  <a:cubicBezTo>
                    <a:pt x="17" y="26"/>
                    <a:pt x="17" y="12"/>
                    <a:pt x="34" y="12"/>
                  </a:cubicBezTo>
                  <a:cubicBezTo>
                    <a:pt x="48" y="12"/>
                    <a:pt x="50" y="24"/>
                    <a:pt x="50" y="29"/>
                  </a:cubicBezTo>
                  <a:cubicBezTo>
                    <a:pt x="50" y="34"/>
                    <a:pt x="48" y="38"/>
                    <a:pt x="42" y="47"/>
                  </a:cubicBezTo>
                  <a:cubicBezTo>
                    <a:pt x="38" y="53"/>
                    <a:pt x="32" y="58"/>
                    <a:pt x="27"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1" name="Freeform 20"/>
            <p:cNvSpPr>
              <a:spLocks noEditPoints="1"/>
            </p:cNvSpPr>
            <p:nvPr/>
          </p:nvSpPr>
          <p:spPr bwMode="auto">
            <a:xfrm>
              <a:off x="793" y="2063"/>
              <a:ext cx="711" cy="978"/>
            </a:xfrm>
            <a:custGeom>
              <a:avLst/>
              <a:gdLst>
                <a:gd name="T0" fmla="*/ 43249 w 74"/>
                <a:gd name="T1" fmla="*/ 97790 h 102"/>
                <a:gd name="T2" fmla="*/ 43249 w 74"/>
                <a:gd name="T3" fmla="*/ 97790 h 102"/>
                <a:gd name="T4" fmla="*/ 56704 w 74"/>
                <a:gd name="T5" fmla="*/ 97790 h 102"/>
                <a:gd name="T6" fmla="*/ 56704 w 74"/>
                <a:gd name="T7" fmla="*/ 76698 h 102"/>
                <a:gd name="T8" fmla="*/ 71120 w 74"/>
                <a:gd name="T9" fmla="*/ 76698 h 102"/>
                <a:gd name="T10" fmla="*/ 71120 w 74"/>
                <a:gd name="T11" fmla="*/ 65193 h 102"/>
                <a:gd name="T12" fmla="*/ 56704 w 74"/>
                <a:gd name="T13" fmla="*/ 65193 h 102"/>
                <a:gd name="T14" fmla="*/ 56704 w 74"/>
                <a:gd name="T15" fmla="*/ 0 h 102"/>
                <a:gd name="T16" fmla="*/ 42288 w 74"/>
                <a:gd name="T17" fmla="*/ 0 h 102"/>
                <a:gd name="T18" fmla="*/ 0 w 74"/>
                <a:gd name="T19" fmla="*/ 60400 h 102"/>
                <a:gd name="T20" fmla="*/ 0 w 74"/>
                <a:gd name="T21" fmla="*/ 76698 h 102"/>
                <a:gd name="T22" fmla="*/ 43249 w 74"/>
                <a:gd name="T23" fmla="*/ 76698 h 102"/>
                <a:gd name="T24" fmla="*/ 43249 w 74"/>
                <a:gd name="T25" fmla="*/ 97790 h 102"/>
                <a:gd name="T26" fmla="*/ 10572 w 74"/>
                <a:gd name="T27" fmla="*/ 65193 h 102"/>
                <a:gd name="T28" fmla="*/ 10572 w 74"/>
                <a:gd name="T29" fmla="*/ 65193 h 102"/>
                <a:gd name="T30" fmla="*/ 44210 w 74"/>
                <a:gd name="T31" fmla="*/ 14381 h 102"/>
                <a:gd name="T32" fmla="*/ 44210 w 74"/>
                <a:gd name="T33" fmla="*/ 65193 h 102"/>
                <a:gd name="T34" fmla="*/ 10572 w 74"/>
                <a:gd name="T35" fmla="*/ 65193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102">
                  <a:moveTo>
                    <a:pt x="45" y="102"/>
                  </a:moveTo>
                  <a:lnTo>
                    <a:pt x="45" y="102"/>
                  </a:lnTo>
                  <a:lnTo>
                    <a:pt x="59" y="102"/>
                  </a:lnTo>
                  <a:lnTo>
                    <a:pt x="59" y="80"/>
                  </a:lnTo>
                  <a:lnTo>
                    <a:pt x="74" y="80"/>
                  </a:lnTo>
                  <a:lnTo>
                    <a:pt x="74" y="68"/>
                  </a:lnTo>
                  <a:lnTo>
                    <a:pt x="59" y="68"/>
                  </a:lnTo>
                  <a:lnTo>
                    <a:pt x="59" y="0"/>
                  </a:lnTo>
                  <a:lnTo>
                    <a:pt x="44" y="0"/>
                  </a:lnTo>
                  <a:lnTo>
                    <a:pt x="0" y="63"/>
                  </a:lnTo>
                  <a:lnTo>
                    <a:pt x="0" y="80"/>
                  </a:lnTo>
                  <a:lnTo>
                    <a:pt x="45" y="80"/>
                  </a:lnTo>
                  <a:lnTo>
                    <a:pt x="45" y="102"/>
                  </a:lnTo>
                  <a:close/>
                  <a:moveTo>
                    <a:pt x="11" y="68"/>
                  </a:moveTo>
                  <a:lnTo>
                    <a:pt x="11" y="68"/>
                  </a:lnTo>
                  <a:lnTo>
                    <a:pt x="46" y="15"/>
                  </a:lnTo>
                  <a:lnTo>
                    <a:pt x="46" y="68"/>
                  </a:lnTo>
                  <a:lnTo>
                    <a:pt x="11" y="6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2" name="Freeform 21"/>
            <p:cNvSpPr>
              <a:spLocks/>
            </p:cNvSpPr>
            <p:nvPr/>
          </p:nvSpPr>
          <p:spPr bwMode="auto">
            <a:xfrm>
              <a:off x="2165" y="2051"/>
              <a:ext cx="616" cy="990"/>
            </a:xfrm>
            <a:custGeom>
              <a:avLst/>
              <a:gdLst>
                <a:gd name="T0" fmla="*/ 0 w 64"/>
                <a:gd name="T1" fmla="*/ 99060 h 103"/>
                <a:gd name="T2" fmla="*/ 0 w 64"/>
                <a:gd name="T3" fmla="*/ 99060 h 103"/>
                <a:gd name="T4" fmla="*/ 61595 w 64"/>
                <a:gd name="T5" fmla="*/ 99060 h 103"/>
                <a:gd name="T6" fmla="*/ 61595 w 64"/>
                <a:gd name="T7" fmla="*/ 88481 h 103"/>
                <a:gd name="T8" fmla="*/ 15399 w 64"/>
                <a:gd name="T9" fmla="*/ 88481 h 103"/>
                <a:gd name="T10" fmla="*/ 31760 w 64"/>
                <a:gd name="T11" fmla="*/ 72131 h 103"/>
                <a:gd name="T12" fmla="*/ 50046 w 64"/>
                <a:gd name="T13" fmla="*/ 52896 h 103"/>
                <a:gd name="T14" fmla="*/ 61595 w 64"/>
                <a:gd name="T15" fmla="*/ 28852 h 103"/>
                <a:gd name="T16" fmla="*/ 30798 w 64"/>
                <a:gd name="T17" fmla="*/ 0 h 103"/>
                <a:gd name="T18" fmla="*/ 9624 w 64"/>
                <a:gd name="T19" fmla="*/ 7694 h 103"/>
                <a:gd name="T20" fmla="*/ 962 w 64"/>
                <a:gd name="T21" fmla="*/ 28852 h 103"/>
                <a:gd name="T22" fmla="*/ 15399 w 64"/>
                <a:gd name="T23" fmla="*/ 28852 h 103"/>
                <a:gd name="T24" fmla="*/ 31760 w 64"/>
                <a:gd name="T25" fmla="*/ 11541 h 103"/>
                <a:gd name="T26" fmla="*/ 47159 w 64"/>
                <a:gd name="T27" fmla="*/ 27891 h 103"/>
                <a:gd name="T28" fmla="*/ 40422 w 64"/>
                <a:gd name="T29" fmla="*/ 45202 h 103"/>
                <a:gd name="T30" fmla="*/ 25023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3" y="75"/>
                  </a:lnTo>
                  <a:cubicBezTo>
                    <a:pt x="36" y="72"/>
                    <a:pt x="49" y="59"/>
                    <a:pt x="52" y="55"/>
                  </a:cubicBezTo>
                  <a:cubicBezTo>
                    <a:pt x="63" y="41"/>
                    <a:pt x="64" y="36"/>
                    <a:pt x="64" y="30"/>
                  </a:cubicBezTo>
                  <a:cubicBezTo>
                    <a:pt x="64" y="8"/>
                    <a:pt x="48" y="0"/>
                    <a:pt x="32" y="0"/>
                  </a:cubicBezTo>
                  <a:cubicBezTo>
                    <a:pt x="26" y="0"/>
                    <a:pt x="17" y="2"/>
                    <a:pt x="10" y="8"/>
                  </a:cubicBezTo>
                  <a:cubicBezTo>
                    <a:pt x="2" y="15"/>
                    <a:pt x="1" y="25"/>
                    <a:pt x="1" y="30"/>
                  </a:cubicBezTo>
                  <a:lnTo>
                    <a:pt x="16" y="30"/>
                  </a:lnTo>
                  <a:cubicBezTo>
                    <a:pt x="16" y="26"/>
                    <a:pt x="17" y="12"/>
                    <a:pt x="33" y="12"/>
                  </a:cubicBezTo>
                  <a:cubicBezTo>
                    <a:pt x="47" y="12"/>
                    <a:pt x="49" y="24"/>
                    <a:pt x="49" y="29"/>
                  </a:cubicBezTo>
                  <a:cubicBezTo>
                    <a:pt x="49" y="34"/>
                    <a:pt x="47" y="38"/>
                    <a:pt x="42" y="47"/>
                  </a:cubicBezTo>
                  <a:cubicBezTo>
                    <a:pt x="37" y="53"/>
                    <a:pt x="32" y="58"/>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3" name="Freeform 22"/>
            <p:cNvSpPr>
              <a:spLocks noEditPoints="1"/>
            </p:cNvSpPr>
            <p:nvPr/>
          </p:nvSpPr>
          <p:spPr bwMode="auto">
            <a:xfrm>
              <a:off x="3441" y="2051"/>
              <a:ext cx="654" cy="1009"/>
            </a:xfrm>
            <a:custGeom>
              <a:avLst/>
              <a:gdLst>
                <a:gd name="T0" fmla="*/ 64443 w 68"/>
                <a:gd name="T1" fmla="*/ 25001 h 105"/>
                <a:gd name="T2" fmla="*/ 64443 w 68"/>
                <a:gd name="T3" fmla="*/ 25001 h 105"/>
                <a:gd name="T4" fmla="*/ 58672 w 68"/>
                <a:gd name="T5" fmla="*/ 9616 h 105"/>
                <a:gd name="T6" fmla="*/ 35588 w 68"/>
                <a:gd name="T7" fmla="*/ 0 h 105"/>
                <a:gd name="T8" fmla="*/ 0 w 68"/>
                <a:gd name="T9" fmla="*/ 54810 h 105"/>
                <a:gd name="T10" fmla="*/ 8657 w 68"/>
                <a:gd name="T11" fmla="*/ 90388 h 105"/>
                <a:gd name="T12" fmla="*/ 32703 w 68"/>
                <a:gd name="T13" fmla="*/ 100965 h 105"/>
                <a:gd name="T14" fmla="*/ 65405 w 68"/>
                <a:gd name="T15" fmla="*/ 67310 h 105"/>
                <a:gd name="T16" fmla="*/ 35588 w 68"/>
                <a:gd name="T17" fmla="*/ 36540 h 105"/>
                <a:gd name="T18" fmla="*/ 13466 w 68"/>
                <a:gd name="T19" fmla="*/ 48079 h 105"/>
                <a:gd name="T20" fmla="*/ 34626 w 68"/>
                <a:gd name="T21" fmla="*/ 10577 h 105"/>
                <a:gd name="T22" fmla="*/ 50016 w 68"/>
                <a:gd name="T23" fmla="*/ 25001 h 105"/>
                <a:gd name="T24" fmla="*/ 64443 w 68"/>
                <a:gd name="T25" fmla="*/ 25001 h 105"/>
                <a:gd name="T26" fmla="*/ 32703 w 68"/>
                <a:gd name="T27" fmla="*/ 90388 h 105"/>
                <a:gd name="T28" fmla="*/ 32703 w 68"/>
                <a:gd name="T29" fmla="*/ 90388 h 105"/>
                <a:gd name="T30" fmla="*/ 14428 w 68"/>
                <a:gd name="T31" fmla="*/ 68272 h 105"/>
                <a:gd name="T32" fmla="*/ 33664 w 68"/>
                <a:gd name="T33" fmla="*/ 47117 h 105"/>
                <a:gd name="T34" fmla="*/ 51939 w 68"/>
                <a:gd name="T35" fmla="*/ 68272 h 105"/>
                <a:gd name="T36" fmla="*/ 32703 w 68"/>
                <a:gd name="T37" fmla="*/ 90388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05">
                  <a:moveTo>
                    <a:pt x="67" y="26"/>
                  </a:moveTo>
                  <a:lnTo>
                    <a:pt x="67" y="26"/>
                  </a:lnTo>
                  <a:cubicBezTo>
                    <a:pt x="66" y="22"/>
                    <a:pt x="66" y="16"/>
                    <a:pt x="61" y="10"/>
                  </a:cubicBezTo>
                  <a:cubicBezTo>
                    <a:pt x="58" y="6"/>
                    <a:pt x="50" y="0"/>
                    <a:pt x="37" y="0"/>
                  </a:cubicBezTo>
                  <a:cubicBezTo>
                    <a:pt x="5" y="0"/>
                    <a:pt x="0" y="35"/>
                    <a:pt x="0" y="57"/>
                  </a:cubicBezTo>
                  <a:cubicBezTo>
                    <a:pt x="0" y="70"/>
                    <a:pt x="1" y="84"/>
                    <a:pt x="9" y="94"/>
                  </a:cubicBezTo>
                  <a:cubicBezTo>
                    <a:pt x="14" y="101"/>
                    <a:pt x="24" y="105"/>
                    <a:pt x="34" y="105"/>
                  </a:cubicBezTo>
                  <a:cubicBezTo>
                    <a:pt x="51" y="105"/>
                    <a:pt x="68" y="94"/>
                    <a:pt x="68" y="70"/>
                  </a:cubicBezTo>
                  <a:cubicBezTo>
                    <a:pt x="68" y="49"/>
                    <a:pt x="54" y="38"/>
                    <a:pt x="37" y="38"/>
                  </a:cubicBezTo>
                  <a:cubicBezTo>
                    <a:pt x="23" y="38"/>
                    <a:pt x="17" y="46"/>
                    <a:pt x="14" y="50"/>
                  </a:cubicBezTo>
                  <a:cubicBezTo>
                    <a:pt x="15" y="24"/>
                    <a:pt x="22" y="11"/>
                    <a:pt x="36" y="11"/>
                  </a:cubicBezTo>
                  <a:cubicBezTo>
                    <a:pt x="43" y="11"/>
                    <a:pt x="51" y="14"/>
                    <a:pt x="52" y="26"/>
                  </a:cubicBezTo>
                  <a:lnTo>
                    <a:pt x="67" y="26"/>
                  </a:lnTo>
                  <a:close/>
                  <a:moveTo>
                    <a:pt x="34" y="94"/>
                  </a:moveTo>
                  <a:lnTo>
                    <a:pt x="34" y="94"/>
                  </a:lnTo>
                  <a:cubicBezTo>
                    <a:pt x="23" y="94"/>
                    <a:pt x="15" y="85"/>
                    <a:pt x="15" y="71"/>
                  </a:cubicBezTo>
                  <a:cubicBezTo>
                    <a:pt x="15" y="60"/>
                    <a:pt x="22" y="49"/>
                    <a:pt x="35" y="49"/>
                  </a:cubicBezTo>
                  <a:cubicBezTo>
                    <a:pt x="52" y="49"/>
                    <a:pt x="54" y="64"/>
                    <a:pt x="54" y="71"/>
                  </a:cubicBezTo>
                  <a:cubicBezTo>
                    <a:pt x="54" y="88"/>
                    <a:pt x="43" y="94"/>
                    <a:pt x="34" y="94"/>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4" name="Freeform 23"/>
            <p:cNvSpPr>
              <a:spLocks/>
            </p:cNvSpPr>
            <p:nvPr/>
          </p:nvSpPr>
          <p:spPr bwMode="auto">
            <a:xfrm>
              <a:off x="4178" y="2051"/>
              <a:ext cx="660" cy="1016"/>
            </a:xfrm>
            <a:custGeom>
              <a:avLst/>
              <a:gdLst>
                <a:gd name="T0" fmla="*/ 0 w 69"/>
                <a:gd name="T1" fmla="*/ 73804 h 106"/>
                <a:gd name="T2" fmla="*/ 0 w 69"/>
                <a:gd name="T3" fmla="*/ 73804 h 106"/>
                <a:gd name="T4" fmla="*/ 5743 w 69"/>
                <a:gd name="T5" fmla="*/ 91057 h 106"/>
                <a:gd name="T6" fmla="*/ 32541 w 69"/>
                <a:gd name="T7" fmla="*/ 101600 h 106"/>
                <a:gd name="T8" fmla="*/ 66040 w 69"/>
                <a:gd name="T9" fmla="*/ 72845 h 106"/>
                <a:gd name="T10" fmla="*/ 44984 w 69"/>
                <a:gd name="T11" fmla="*/ 48883 h 106"/>
                <a:gd name="T12" fmla="*/ 64126 w 69"/>
                <a:gd name="T13" fmla="*/ 26838 h 106"/>
                <a:gd name="T14" fmla="*/ 32541 w 69"/>
                <a:gd name="T15" fmla="*/ 0 h 106"/>
                <a:gd name="T16" fmla="*/ 1914 w 69"/>
                <a:gd name="T17" fmla="*/ 26838 h 106"/>
                <a:gd name="T18" fmla="*/ 15314 w 69"/>
                <a:gd name="T19" fmla="*/ 26838 h 106"/>
                <a:gd name="T20" fmla="*/ 33499 w 69"/>
                <a:gd name="T21" fmla="*/ 11502 h 106"/>
                <a:gd name="T22" fmla="*/ 49769 w 69"/>
                <a:gd name="T23" fmla="*/ 26838 h 106"/>
                <a:gd name="T24" fmla="*/ 23928 w 69"/>
                <a:gd name="T25" fmla="*/ 43132 h 106"/>
                <a:gd name="T26" fmla="*/ 23928 w 69"/>
                <a:gd name="T27" fmla="*/ 54634 h 106"/>
                <a:gd name="T28" fmla="*/ 37327 w 69"/>
                <a:gd name="T29" fmla="*/ 55592 h 106"/>
                <a:gd name="T30" fmla="*/ 51683 w 69"/>
                <a:gd name="T31" fmla="*/ 72845 h 106"/>
                <a:gd name="T32" fmla="*/ 32541 w 69"/>
                <a:gd name="T33" fmla="*/ 90098 h 106"/>
                <a:gd name="T34" fmla="*/ 14357 w 69"/>
                <a:gd name="T35" fmla="*/ 73804 h 106"/>
                <a:gd name="T36" fmla="*/ 0 w 69"/>
                <a:gd name="T37" fmla="*/ 73804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106">
                  <a:moveTo>
                    <a:pt x="0" y="77"/>
                  </a:moveTo>
                  <a:lnTo>
                    <a:pt x="0" y="77"/>
                  </a:lnTo>
                  <a:cubicBezTo>
                    <a:pt x="0" y="81"/>
                    <a:pt x="0" y="89"/>
                    <a:pt x="6" y="95"/>
                  </a:cubicBezTo>
                  <a:cubicBezTo>
                    <a:pt x="12" y="103"/>
                    <a:pt x="23" y="106"/>
                    <a:pt x="34" y="106"/>
                  </a:cubicBezTo>
                  <a:cubicBezTo>
                    <a:pt x="57" y="106"/>
                    <a:pt x="69" y="90"/>
                    <a:pt x="69" y="76"/>
                  </a:cubicBezTo>
                  <a:cubicBezTo>
                    <a:pt x="69" y="74"/>
                    <a:pt x="69" y="54"/>
                    <a:pt x="47" y="51"/>
                  </a:cubicBezTo>
                  <a:cubicBezTo>
                    <a:pt x="63" y="48"/>
                    <a:pt x="67" y="36"/>
                    <a:pt x="67" y="28"/>
                  </a:cubicBezTo>
                  <a:cubicBezTo>
                    <a:pt x="67" y="14"/>
                    <a:pt x="56" y="0"/>
                    <a:pt x="34" y="0"/>
                  </a:cubicBezTo>
                  <a:cubicBezTo>
                    <a:pt x="26" y="0"/>
                    <a:pt x="2" y="3"/>
                    <a:pt x="2" y="28"/>
                  </a:cubicBezTo>
                  <a:lnTo>
                    <a:pt x="16" y="28"/>
                  </a:lnTo>
                  <a:cubicBezTo>
                    <a:pt x="18" y="15"/>
                    <a:pt x="27" y="12"/>
                    <a:pt x="35" y="12"/>
                  </a:cubicBezTo>
                  <a:cubicBezTo>
                    <a:pt x="45" y="12"/>
                    <a:pt x="52" y="16"/>
                    <a:pt x="52" y="28"/>
                  </a:cubicBezTo>
                  <a:cubicBezTo>
                    <a:pt x="52" y="44"/>
                    <a:pt x="36" y="46"/>
                    <a:pt x="25" y="45"/>
                  </a:cubicBezTo>
                  <a:lnTo>
                    <a:pt x="25" y="57"/>
                  </a:lnTo>
                  <a:cubicBezTo>
                    <a:pt x="31" y="57"/>
                    <a:pt x="34" y="57"/>
                    <a:pt x="39" y="58"/>
                  </a:cubicBezTo>
                  <a:cubicBezTo>
                    <a:pt x="47" y="60"/>
                    <a:pt x="54" y="65"/>
                    <a:pt x="54" y="76"/>
                  </a:cubicBezTo>
                  <a:cubicBezTo>
                    <a:pt x="54" y="85"/>
                    <a:pt x="48" y="94"/>
                    <a:pt x="34" y="94"/>
                  </a:cubicBezTo>
                  <a:cubicBezTo>
                    <a:pt x="22" y="94"/>
                    <a:pt x="15" y="87"/>
                    <a:pt x="15"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5" name="Freeform 24"/>
            <p:cNvSpPr>
              <a:spLocks noEditPoints="1"/>
            </p:cNvSpPr>
            <p:nvPr/>
          </p:nvSpPr>
          <p:spPr bwMode="auto">
            <a:xfrm>
              <a:off x="4940" y="2051"/>
              <a:ext cx="667" cy="1009"/>
            </a:xfrm>
            <a:custGeom>
              <a:avLst/>
              <a:gdLst>
                <a:gd name="T0" fmla="*/ 20955 w 70"/>
                <a:gd name="T1" fmla="*/ 48079 h 105"/>
                <a:gd name="T2" fmla="*/ 20955 w 70"/>
                <a:gd name="T3" fmla="*/ 48079 h 105"/>
                <a:gd name="T4" fmla="*/ 7620 w 70"/>
                <a:gd name="T5" fmla="*/ 55771 h 105"/>
                <a:gd name="T6" fmla="*/ 0 w 70"/>
                <a:gd name="T7" fmla="*/ 73079 h 105"/>
                <a:gd name="T8" fmla="*/ 8573 w 70"/>
                <a:gd name="T9" fmla="*/ 92311 h 105"/>
                <a:gd name="T10" fmla="*/ 33338 w 70"/>
                <a:gd name="T11" fmla="*/ 100965 h 105"/>
                <a:gd name="T12" fmla="*/ 66675 w 70"/>
                <a:gd name="T13" fmla="*/ 72118 h 105"/>
                <a:gd name="T14" fmla="*/ 45720 w 70"/>
                <a:gd name="T15" fmla="*/ 48079 h 105"/>
                <a:gd name="T16" fmla="*/ 64770 w 70"/>
                <a:gd name="T17" fmla="*/ 25962 h 105"/>
                <a:gd name="T18" fmla="*/ 33338 w 70"/>
                <a:gd name="T19" fmla="*/ 0 h 105"/>
                <a:gd name="T20" fmla="*/ 1905 w 70"/>
                <a:gd name="T21" fmla="*/ 25962 h 105"/>
                <a:gd name="T22" fmla="*/ 20955 w 70"/>
                <a:gd name="T23" fmla="*/ 48079 h 105"/>
                <a:gd name="T24" fmla="*/ 51435 w 70"/>
                <a:gd name="T25" fmla="*/ 25962 h 105"/>
                <a:gd name="T26" fmla="*/ 51435 w 70"/>
                <a:gd name="T27" fmla="*/ 25962 h 105"/>
                <a:gd name="T28" fmla="*/ 33338 w 70"/>
                <a:gd name="T29" fmla="*/ 41348 h 105"/>
                <a:gd name="T30" fmla="*/ 15240 w 70"/>
                <a:gd name="T31" fmla="*/ 25962 h 105"/>
                <a:gd name="T32" fmla="*/ 33338 w 70"/>
                <a:gd name="T33" fmla="*/ 10577 h 105"/>
                <a:gd name="T34" fmla="*/ 51435 w 70"/>
                <a:gd name="T35" fmla="*/ 25962 h 105"/>
                <a:gd name="T36" fmla="*/ 14288 w 70"/>
                <a:gd name="T37" fmla="*/ 72118 h 105"/>
                <a:gd name="T38" fmla="*/ 14288 w 70"/>
                <a:gd name="T39" fmla="*/ 72118 h 105"/>
                <a:gd name="T40" fmla="*/ 33338 w 70"/>
                <a:gd name="T41" fmla="*/ 53848 h 105"/>
                <a:gd name="T42" fmla="*/ 52388 w 70"/>
                <a:gd name="T43" fmla="*/ 71156 h 105"/>
                <a:gd name="T44" fmla="*/ 33338 w 70"/>
                <a:gd name="T45" fmla="*/ 89426 h 105"/>
                <a:gd name="T46" fmla="*/ 14288 w 70"/>
                <a:gd name="T47" fmla="*/ 7211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105">
                  <a:moveTo>
                    <a:pt x="22" y="50"/>
                  </a:moveTo>
                  <a:lnTo>
                    <a:pt x="22" y="50"/>
                  </a:lnTo>
                  <a:cubicBezTo>
                    <a:pt x="18" y="51"/>
                    <a:pt x="13" y="53"/>
                    <a:pt x="8" y="58"/>
                  </a:cubicBezTo>
                  <a:cubicBezTo>
                    <a:pt x="3" y="62"/>
                    <a:pt x="0" y="69"/>
                    <a:pt x="0" y="76"/>
                  </a:cubicBezTo>
                  <a:cubicBezTo>
                    <a:pt x="0" y="84"/>
                    <a:pt x="3" y="91"/>
                    <a:pt x="9" y="96"/>
                  </a:cubicBezTo>
                  <a:cubicBezTo>
                    <a:pt x="16" y="103"/>
                    <a:pt x="26" y="105"/>
                    <a:pt x="35" y="105"/>
                  </a:cubicBezTo>
                  <a:cubicBezTo>
                    <a:pt x="60" y="105"/>
                    <a:pt x="70" y="89"/>
                    <a:pt x="70" y="75"/>
                  </a:cubicBezTo>
                  <a:cubicBezTo>
                    <a:pt x="70" y="56"/>
                    <a:pt x="54" y="51"/>
                    <a:pt x="48" y="50"/>
                  </a:cubicBezTo>
                  <a:cubicBezTo>
                    <a:pt x="62" y="47"/>
                    <a:pt x="68" y="37"/>
                    <a:pt x="68" y="27"/>
                  </a:cubicBezTo>
                  <a:cubicBezTo>
                    <a:pt x="68" y="11"/>
                    <a:pt x="56" y="0"/>
                    <a:pt x="35" y="0"/>
                  </a:cubicBezTo>
                  <a:cubicBezTo>
                    <a:pt x="8" y="0"/>
                    <a:pt x="2" y="18"/>
                    <a:pt x="2" y="27"/>
                  </a:cubicBezTo>
                  <a:cubicBezTo>
                    <a:pt x="2" y="37"/>
                    <a:pt x="9" y="47"/>
                    <a:pt x="22" y="50"/>
                  </a:cubicBezTo>
                  <a:close/>
                  <a:moveTo>
                    <a:pt x="54" y="27"/>
                  </a:moveTo>
                  <a:lnTo>
                    <a:pt x="54" y="27"/>
                  </a:lnTo>
                  <a:cubicBezTo>
                    <a:pt x="54" y="37"/>
                    <a:pt x="46" y="43"/>
                    <a:pt x="35" y="43"/>
                  </a:cubicBezTo>
                  <a:cubicBezTo>
                    <a:pt x="24" y="43"/>
                    <a:pt x="16" y="37"/>
                    <a:pt x="16" y="27"/>
                  </a:cubicBezTo>
                  <a:cubicBezTo>
                    <a:pt x="16" y="17"/>
                    <a:pt x="25" y="11"/>
                    <a:pt x="35" y="11"/>
                  </a:cubicBezTo>
                  <a:cubicBezTo>
                    <a:pt x="47" y="11"/>
                    <a:pt x="54" y="18"/>
                    <a:pt x="54" y="27"/>
                  </a:cubicBezTo>
                  <a:close/>
                  <a:moveTo>
                    <a:pt x="15" y="75"/>
                  </a:moveTo>
                  <a:lnTo>
                    <a:pt x="15" y="75"/>
                  </a:lnTo>
                  <a:cubicBezTo>
                    <a:pt x="15" y="64"/>
                    <a:pt x="23" y="56"/>
                    <a:pt x="35" y="56"/>
                  </a:cubicBezTo>
                  <a:cubicBezTo>
                    <a:pt x="47" y="56"/>
                    <a:pt x="55" y="63"/>
                    <a:pt x="55" y="74"/>
                  </a:cubicBezTo>
                  <a:cubicBezTo>
                    <a:pt x="55" y="82"/>
                    <a:pt x="51" y="93"/>
                    <a:pt x="35" y="93"/>
                  </a:cubicBezTo>
                  <a:cubicBezTo>
                    <a:pt x="20" y="93"/>
                    <a:pt x="15" y="83"/>
                    <a:pt x="15" y="75"/>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6" name="Freeform 25"/>
            <p:cNvSpPr>
              <a:spLocks/>
            </p:cNvSpPr>
            <p:nvPr/>
          </p:nvSpPr>
          <p:spPr bwMode="auto">
            <a:xfrm>
              <a:off x="2159" y="3289"/>
              <a:ext cx="609" cy="990"/>
            </a:xfrm>
            <a:custGeom>
              <a:avLst/>
              <a:gdLst>
                <a:gd name="T0" fmla="*/ 0 w 64"/>
                <a:gd name="T1" fmla="*/ 99060 h 103"/>
                <a:gd name="T2" fmla="*/ 0 w 64"/>
                <a:gd name="T3" fmla="*/ 99060 h 103"/>
                <a:gd name="T4" fmla="*/ 60960 w 64"/>
                <a:gd name="T5" fmla="*/ 99060 h 103"/>
                <a:gd name="T6" fmla="*/ 60960 w 64"/>
                <a:gd name="T7" fmla="*/ 88481 h 103"/>
                <a:gd name="T8" fmla="*/ 15240 w 64"/>
                <a:gd name="T9" fmla="*/ 88481 h 103"/>
                <a:gd name="T10" fmla="*/ 32385 w 64"/>
                <a:gd name="T11" fmla="*/ 72131 h 103"/>
                <a:gd name="T12" fmla="*/ 49530 w 64"/>
                <a:gd name="T13" fmla="*/ 52896 h 103"/>
                <a:gd name="T14" fmla="*/ 60960 w 64"/>
                <a:gd name="T15" fmla="*/ 28852 h 103"/>
                <a:gd name="T16" fmla="*/ 30480 w 64"/>
                <a:gd name="T17" fmla="*/ 0 h 103"/>
                <a:gd name="T18" fmla="*/ 10478 w 64"/>
                <a:gd name="T19" fmla="*/ 7694 h 103"/>
                <a:gd name="T20" fmla="*/ 953 w 64"/>
                <a:gd name="T21" fmla="*/ 28852 h 103"/>
                <a:gd name="T22" fmla="*/ 16193 w 64"/>
                <a:gd name="T23" fmla="*/ 28852 h 103"/>
                <a:gd name="T24" fmla="*/ 31433 w 64"/>
                <a:gd name="T25" fmla="*/ 11541 h 103"/>
                <a:gd name="T26" fmla="*/ 46673 w 64"/>
                <a:gd name="T27" fmla="*/ 27891 h 103"/>
                <a:gd name="T28" fmla="*/ 40005 w 64"/>
                <a:gd name="T29" fmla="*/ 45202 h 103"/>
                <a:gd name="T30" fmla="*/ 24765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49" y="59"/>
                    <a:pt x="52" y="55"/>
                  </a:cubicBezTo>
                  <a:cubicBezTo>
                    <a:pt x="63" y="41"/>
                    <a:pt x="64" y="36"/>
                    <a:pt x="64" y="30"/>
                  </a:cubicBezTo>
                  <a:cubicBezTo>
                    <a:pt x="64" y="8"/>
                    <a:pt x="48" y="0"/>
                    <a:pt x="32" y="0"/>
                  </a:cubicBezTo>
                  <a:cubicBezTo>
                    <a:pt x="26" y="0"/>
                    <a:pt x="18" y="2"/>
                    <a:pt x="11" y="8"/>
                  </a:cubicBezTo>
                  <a:cubicBezTo>
                    <a:pt x="2" y="15"/>
                    <a:pt x="1" y="25"/>
                    <a:pt x="1" y="30"/>
                  </a:cubicBezTo>
                  <a:lnTo>
                    <a:pt x="17" y="30"/>
                  </a:lnTo>
                  <a:cubicBezTo>
                    <a:pt x="17" y="26"/>
                    <a:pt x="17" y="12"/>
                    <a:pt x="33" y="12"/>
                  </a:cubicBezTo>
                  <a:cubicBezTo>
                    <a:pt x="47" y="12"/>
                    <a:pt x="49" y="24"/>
                    <a:pt x="49" y="29"/>
                  </a:cubicBezTo>
                  <a:cubicBezTo>
                    <a:pt x="49" y="34"/>
                    <a:pt x="48" y="39"/>
                    <a:pt x="42" y="47"/>
                  </a:cubicBezTo>
                  <a:cubicBezTo>
                    <a:pt x="37" y="53"/>
                    <a:pt x="32" y="59"/>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7" name="Freeform 26"/>
            <p:cNvSpPr>
              <a:spLocks noEditPoints="1"/>
            </p:cNvSpPr>
            <p:nvPr/>
          </p:nvSpPr>
          <p:spPr bwMode="auto">
            <a:xfrm>
              <a:off x="3308" y="3302"/>
              <a:ext cx="711" cy="977"/>
            </a:xfrm>
            <a:custGeom>
              <a:avLst/>
              <a:gdLst>
                <a:gd name="T0" fmla="*/ 43249 w 74"/>
                <a:gd name="T1" fmla="*/ 97790 h 102"/>
                <a:gd name="T2" fmla="*/ 43249 w 74"/>
                <a:gd name="T3" fmla="*/ 97790 h 102"/>
                <a:gd name="T4" fmla="*/ 56704 w 74"/>
                <a:gd name="T5" fmla="*/ 97790 h 102"/>
                <a:gd name="T6" fmla="*/ 56704 w 74"/>
                <a:gd name="T7" fmla="*/ 76698 h 102"/>
                <a:gd name="T8" fmla="*/ 71120 w 74"/>
                <a:gd name="T9" fmla="*/ 76698 h 102"/>
                <a:gd name="T10" fmla="*/ 71120 w 74"/>
                <a:gd name="T11" fmla="*/ 66152 h 102"/>
                <a:gd name="T12" fmla="*/ 56704 w 74"/>
                <a:gd name="T13" fmla="*/ 66152 h 102"/>
                <a:gd name="T14" fmla="*/ 56704 w 74"/>
                <a:gd name="T15" fmla="*/ 0 h 102"/>
                <a:gd name="T16" fmla="*/ 42288 w 74"/>
                <a:gd name="T17" fmla="*/ 0 h 102"/>
                <a:gd name="T18" fmla="*/ 0 w 74"/>
                <a:gd name="T19" fmla="*/ 60400 h 102"/>
                <a:gd name="T20" fmla="*/ 0 w 74"/>
                <a:gd name="T21" fmla="*/ 76698 h 102"/>
                <a:gd name="T22" fmla="*/ 43249 w 74"/>
                <a:gd name="T23" fmla="*/ 76698 h 102"/>
                <a:gd name="T24" fmla="*/ 43249 w 74"/>
                <a:gd name="T25" fmla="*/ 97790 h 102"/>
                <a:gd name="T26" fmla="*/ 10572 w 74"/>
                <a:gd name="T27" fmla="*/ 66152 h 102"/>
                <a:gd name="T28" fmla="*/ 10572 w 74"/>
                <a:gd name="T29" fmla="*/ 66152 h 102"/>
                <a:gd name="T30" fmla="*/ 44210 w 74"/>
                <a:gd name="T31" fmla="*/ 14381 h 102"/>
                <a:gd name="T32" fmla="*/ 44210 w 74"/>
                <a:gd name="T33" fmla="*/ 66152 h 102"/>
                <a:gd name="T34" fmla="*/ 10572 w 74"/>
                <a:gd name="T35" fmla="*/ 66152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102">
                  <a:moveTo>
                    <a:pt x="45" y="102"/>
                  </a:moveTo>
                  <a:lnTo>
                    <a:pt x="45" y="102"/>
                  </a:lnTo>
                  <a:lnTo>
                    <a:pt x="59" y="102"/>
                  </a:lnTo>
                  <a:lnTo>
                    <a:pt x="59" y="80"/>
                  </a:lnTo>
                  <a:lnTo>
                    <a:pt x="74" y="80"/>
                  </a:lnTo>
                  <a:lnTo>
                    <a:pt x="74" y="69"/>
                  </a:lnTo>
                  <a:lnTo>
                    <a:pt x="59" y="69"/>
                  </a:lnTo>
                  <a:lnTo>
                    <a:pt x="59" y="0"/>
                  </a:lnTo>
                  <a:lnTo>
                    <a:pt x="44" y="0"/>
                  </a:lnTo>
                  <a:lnTo>
                    <a:pt x="0" y="63"/>
                  </a:lnTo>
                  <a:lnTo>
                    <a:pt x="0" y="80"/>
                  </a:lnTo>
                  <a:lnTo>
                    <a:pt x="45" y="80"/>
                  </a:lnTo>
                  <a:lnTo>
                    <a:pt x="45" y="102"/>
                  </a:lnTo>
                  <a:close/>
                  <a:moveTo>
                    <a:pt x="11" y="69"/>
                  </a:moveTo>
                  <a:lnTo>
                    <a:pt x="11" y="69"/>
                  </a:lnTo>
                  <a:lnTo>
                    <a:pt x="46" y="15"/>
                  </a:lnTo>
                  <a:lnTo>
                    <a:pt x="46" y="69"/>
                  </a:lnTo>
                  <a:lnTo>
                    <a:pt x="11" y="69"/>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8" name="Freeform 27"/>
            <p:cNvSpPr>
              <a:spLocks/>
            </p:cNvSpPr>
            <p:nvPr/>
          </p:nvSpPr>
          <p:spPr bwMode="auto">
            <a:xfrm>
              <a:off x="9080" y="2051"/>
              <a:ext cx="610" cy="990"/>
            </a:xfrm>
            <a:custGeom>
              <a:avLst/>
              <a:gdLst>
                <a:gd name="T0" fmla="*/ 0 w 64"/>
                <a:gd name="T1" fmla="*/ 99060 h 103"/>
                <a:gd name="T2" fmla="*/ 0 w 64"/>
                <a:gd name="T3" fmla="*/ 99060 h 103"/>
                <a:gd name="T4" fmla="*/ 60960 w 64"/>
                <a:gd name="T5" fmla="*/ 99060 h 103"/>
                <a:gd name="T6" fmla="*/ 60960 w 64"/>
                <a:gd name="T7" fmla="*/ 88481 h 103"/>
                <a:gd name="T8" fmla="*/ 15240 w 64"/>
                <a:gd name="T9" fmla="*/ 88481 h 103"/>
                <a:gd name="T10" fmla="*/ 32385 w 64"/>
                <a:gd name="T11" fmla="*/ 72131 h 103"/>
                <a:gd name="T12" fmla="*/ 50483 w 64"/>
                <a:gd name="T13" fmla="*/ 52896 h 103"/>
                <a:gd name="T14" fmla="*/ 60960 w 64"/>
                <a:gd name="T15" fmla="*/ 28852 h 103"/>
                <a:gd name="T16" fmla="*/ 31433 w 64"/>
                <a:gd name="T17" fmla="*/ 0 h 103"/>
                <a:gd name="T18" fmla="*/ 10478 w 64"/>
                <a:gd name="T19" fmla="*/ 7694 h 103"/>
                <a:gd name="T20" fmla="*/ 1905 w 64"/>
                <a:gd name="T21" fmla="*/ 28852 h 103"/>
                <a:gd name="T22" fmla="*/ 16193 w 64"/>
                <a:gd name="T23" fmla="*/ 28852 h 103"/>
                <a:gd name="T24" fmla="*/ 32385 w 64"/>
                <a:gd name="T25" fmla="*/ 11541 h 103"/>
                <a:gd name="T26" fmla="*/ 47625 w 64"/>
                <a:gd name="T27" fmla="*/ 27891 h 103"/>
                <a:gd name="T28" fmla="*/ 40005 w 64"/>
                <a:gd name="T29" fmla="*/ 45202 h 103"/>
                <a:gd name="T30" fmla="*/ 25718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50" y="59"/>
                    <a:pt x="53" y="55"/>
                  </a:cubicBezTo>
                  <a:cubicBezTo>
                    <a:pt x="64" y="41"/>
                    <a:pt x="64" y="36"/>
                    <a:pt x="64" y="30"/>
                  </a:cubicBezTo>
                  <a:cubicBezTo>
                    <a:pt x="64" y="8"/>
                    <a:pt x="48" y="0"/>
                    <a:pt x="33" y="0"/>
                  </a:cubicBezTo>
                  <a:cubicBezTo>
                    <a:pt x="27" y="0"/>
                    <a:pt x="18" y="2"/>
                    <a:pt x="11" y="8"/>
                  </a:cubicBezTo>
                  <a:cubicBezTo>
                    <a:pt x="2" y="15"/>
                    <a:pt x="2" y="25"/>
                    <a:pt x="2" y="30"/>
                  </a:cubicBezTo>
                  <a:lnTo>
                    <a:pt x="17" y="30"/>
                  </a:lnTo>
                  <a:cubicBezTo>
                    <a:pt x="17" y="26"/>
                    <a:pt x="17" y="12"/>
                    <a:pt x="34" y="12"/>
                  </a:cubicBezTo>
                  <a:cubicBezTo>
                    <a:pt x="48" y="12"/>
                    <a:pt x="50" y="24"/>
                    <a:pt x="50" y="29"/>
                  </a:cubicBezTo>
                  <a:cubicBezTo>
                    <a:pt x="50" y="34"/>
                    <a:pt x="48" y="38"/>
                    <a:pt x="42" y="47"/>
                  </a:cubicBezTo>
                  <a:cubicBezTo>
                    <a:pt x="38" y="53"/>
                    <a:pt x="32" y="58"/>
                    <a:pt x="27"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29" name="Freeform 28"/>
            <p:cNvSpPr>
              <a:spLocks noEditPoints="1"/>
            </p:cNvSpPr>
            <p:nvPr/>
          </p:nvSpPr>
          <p:spPr bwMode="auto">
            <a:xfrm>
              <a:off x="9810" y="2063"/>
              <a:ext cx="705" cy="978"/>
            </a:xfrm>
            <a:custGeom>
              <a:avLst/>
              <a:gdLst>
                <a:gd name="T0" fmla="*/ 42863 w 74"/>
                <a:gd name="T1" fmla="*/ 97790 h 102"/>
                <a:gd name="T2" fmla="*/ 42863 w 74"/>
                <a:gd name="T3" fmla="*/ 97790 h 102"/>
                <a:gd name="T4" fmla="*/ 56198 w 74"/>
                <a:gd name="T5" fmla="*/ 97790 h 102"/>
                <a:gd name="T6" fmla="*/ 56198 w 74"/>
                <a:gd name="T7" fmla="*/ 76698 h 102"/>
                <a:gd name="T8" fmla="*/ 70485 w 74"/>
                <a:gd name="T9" fmla="*/ 76698 h 102"/>
                <a:gd name="T10" fmla="*/ 70485 w 74"/>
                <a:gd name="T11" fmla="*/ 65193 h 102"/>
                <a:gd name="T12" fmla="*/ 56198 w 74"/>
                <a:gd name="T13" fmla="*/ 65193 h 102"/>
                <a:gd name="T14" fmla="*/ 56198 w 74"/>
                <a:gd name="T15" fmla="*/ 0 h 102"/>
                <a:gd name="T16" fmla="*/ 41910 w 74"/>
                <a:gd name="T17" fmla="*/ 0 h 102"/>
                <a:gd name="T18" fmla="*/ 0 w 74"/>
                <a:gd name="T19" fmla="*/ 60400 h 102"/>
                <a:gd name="T20" fmla="*/ 0 w 74"/>
                <a:gd name="T21" fmla="*/ 76698 h 102"/>
                <a:gd name="T22" fmla="*/ 42863 w 74"/>
                <a:gd name="T23" fmla="*/ 76698 h 102"/>
                <a:gd name="T24" fmla="*/ 42863 w 74"/>
                <a:gd name="T25" fmla="*/ 97790 h 102"/>
                <a:gd name="T26" fmla="*/ 10478 w 74"/>
                <a:gd name="T27" fmla="*/ 65193 h 102"/>
                <a:gd name="T28" fmla="*/ 10478 w 74"/>
                <a:gd name="T29" fmla="*/ 65193 h 102"/>
                <a:gd name="T30" fmla="*/ 43815 w 74"/>
                <a:gd name="T31" fmla="*/ 14381 h 102"/>
                <a:gd name="T32" fmla="*/ 43815 w 74"/>
                <a:gd name="T33" fmla="*/ 65193 h 102"/>
                <a:gd name="T34" fmla="*/ 10478 w 74"/>
                <a:gd name="T35" fmla="*/ 65193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102">
                  <a:moveTo>
                    <a:pt x="45" y="102"/>
                  </a:moveTo>
                  <a:lnTo>
                    <a:pt x="45" y="102"/>
                  </a:lnTo>
                  <a:lnTo>
                    <a:pt x="59" y="102"/>
                  </a:lnTo>
                  <a:lnTo>
                    <a:pt x="59" y="80"/>
                  </a:lnTo>
                  <a:lnTo>
                    <a:pt x="74" y="80"/>
                  </a:lnTo>
                  <a:lnTo>
                    <a:pt x="74" y="68"/>
                  </a:lnTo>
                  <a:lnTo>
                    <a:pt x="59" y="68"/>
                  </a:lnTo>
                  <a:lnTo>
                    <a:pt x="59" y="0"/>
                  </a:lnTo>
                  <a:lnTo>
                    <a:pt x="44" y="0"/>
                  </a:lnTo>
                  <a:lnTo>
                    <a:pt x="0" y="63"/>
                  </a:lnTo>
                  <a:lnTo>
                    <a:pt x="0" y="80"/>
                  </a:lnTo>
                  <a:lnTo>
                    <a:pt x="45" y="80"/>
                  </a:lnTo>
                  <a:lnTo>
                    <a:pt x="45" y="102"/>
                  </a:lnTo>
                  <a:close/>
                  <a:moveTo>
                    <a:pt x="11" y="68"/>
                  </a:moveTo>
                  <a:lnTo>
                    <a:pt x="11" y="68"/>
                  </a:lnTo>
                  <a:lnTo>
                    <a:pt x="46" y="15"/>
                  </a:lnTo>
                  <a:lnTo>
                    <a:pt x="46" y="68"/>
                  </a:lnTo>
                  <a:lnTo>
                    <a:pt x="11" y="6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0" name="Freeform 29"/>
            <p:cNvSpPr>
              <a:spLocks/>
            </p:cNvSpPr>
            <p:nvPr/>
          </p:nvSpPr>
          <p:spPr bwMode="auto">
            <a:xfrm>
              <a:off x="11239" y="3384"/>
              <a:ext cx="610" cy="991"/>
            </a:xfrm>
            <a:custGeom>
              <a:avLst/>
              <a:gdLst>
                <a:gd name="T0" fmla="*/ 0 w 64"/>
                <a:gd name="T1" fmla="*/ 99060 h 103"/>
                <a:gd name="T2" fmla="*/ 0 w 64"/>
                <a:gd name="T3" fmla="*/ 99060 h 103"/>
                <a:gd name="T4" fmla="*/ 60960 w 64"/>
                <a:gd name="T5" fmla="*/ 99060 h 103"/>
                <a:gd name="T6" fmla="*/ 60960 w 64"/>
                <a:gd name="T7" fmla="*/ 88481 h 103"/>
                <a:gd name="T8" fmla="*/ 15240 w 64"/>
                <a:gd name="T9" fmla="*/ 88481 h 103"/>
                <a:gd name="T10" fmla="*/ 32385 w 64"/>
                <a:gd name="T11" fmla="*/ 72131 h 103"/>
                <a:gd name="T12" fmla="*/ 49530 w 64"/>
                <a:gd name="T13" fmla="*/ 52896 h 103"/>
                <a:gd name="T14" fmla="*/ 60960 w 64"/>
                <a:gd name="T15" fmla="*/ 28852 h 103"/>
                <a:gd name="T16" fmla="*/ 31433 w 64"/>
                <a:gd name="T17" fmla="*/ 0 h 103"/>
                <a:gd name="T18" fmla="*/ 10478 w 64"/>
                <a:gd name="T19" fmla="*/ 7694 h 103"/>
                <a:gd name="T20" fmla="*/ 953 w 64"/>
                <a:gd name="T21" fmla="*/ 28852 h 103"/>
                <a:gd name="T22" fmla="*/ 16193 w 64"/>
                <a:gd name="T23" fmla="*/ 28852 h 103"/>
                <a:gd name="T24" fmla="*/ 31433 w 64"/>
                <a:gd name="T25" fmla="*/ 11541 h 103"/>
                <a:gd name="T26" fmla="*/ 46673 w 64"/>
                <a:gd name="T27" fmla="*/ 27891 h 103"/>
                <a:gd name="T28" fmla="*/ 40005 w 64"/>
                <a:gd name="T29" fmla="*/ 45202 h 103"/>
                <a:gd name="T30" fmla="*/ 24765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49" y="59"/>
                    <a:pt x="52" y="55"/>
                  </a:cubicBezTo>
                  <a:cubicBezTo>
                    <a:pt x="63" y="41"/>
                    <a:pt x="64" y="36"/>
                    <a:pt x="64" y="30"/>
                  </a:cubicBezTo>
                  <a:cubicBezTo>
                    <a:pt x="64" y="8"/>
                    <a:pt x="48" y="0"/>
                    <a:pt x="33" y="0"/>
                  </a:cubicBezTo>
                  <a:cubicBezTo>
                    <a:pt x="26" y="0"/>
                    <a:pt x="18" y="2"/>
                    <a:pt x="11" y="8"/>
                  </a:cubicBezTo>
                  <a:cubicBezTo>
                    <a:pt x="2" y="15"/>
                    <a:pt x="1" y="25"/>
                    <a:pt x="1" y="30"/>
                  </a:cubicBezTo>
                  <a:lnTo>
                    <a:pt x="17" y="30"/>
                  </a:lnTo>
                  <a:cubicBezTo>
                    <a:pt x="17" y="26"/>
                    <a:pt x="17" y="12"/>
                    <a:pt x="33" y="12"/>
                  </a:cubicBezTo>
                  <a:cubicBezTo>
                    <a:pt x="48" y="12"/>
                    <a:pt x="49" y="24"/>
                    <a:pt x="49" y="29"/>
                  </a:cubicBezTo>
                  <a:cubicBezTo>
                    <a:pt x="49" y="34"/>
                    <a:pt x="48" y="39"/>
                    <a:pt x="42" y="47"/>
                  </a:cubicBezTo>
                  <a:cubicBezTo>
                    <a:pt x="37" y="53"/>
                    <a:pt x="32" y="59"/>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1" name="Freeform 30"/>
            <p:cNvSpPr>
              <a:spLocks noEditPoints="1"/>
            </p:cNvSpPr>
            <p:nvPr/>
          </p:nvSpPr>
          <p:spPr bwMode="auto">
            <a:xfrm>
              <a:off x="12388" y="3397"/>
              <a:ext cx="705" cy="978"/>
            </a:xfrm>
            <a:custGeom>
              <a:avLst/>
              <a:gdLst>
                <a:gd name="T0" fmla="*/ 43815 w 74"/>
                <a:gd name="T1" fmla="*/ 97790 h 102"/>
                <a:gd name="T2" fmla="*/ 43815 w 74"/>
                <a:gd name="T3" fmla="*/ 97790 h 102"/>
                <a:gd name="T4" fmla="*/ 57150 w 74"/>
                <a:gd name="T5" fmla="*/ 97790 h 102"/>
                <a:gd name="T6" fmla="*/ 57150 w 74"/>
                <a:gd name="T7" fmla="*/ 76698 h 102"/>
                <a:gd name="T8" fmla="*/ 70485 w 74"/>
                <a:gd name="T9" fmla="*/ 76698 h 102"/>
                <a:gd name="T10" fmla="*/ 70485 w 74"/>
                <a:gd name="T11" fmla="*/ 66152 h 102"/>
                <a:gd name="T12" fmla="*/ 57150 w 74"/>
                <a:gd name="T13" fmla="*/ 66152 h 102"/>
                <a:gd name="T14" fmla="*/ 57150 w 74"/>
                <a:gd name="T15" fmla="*/ 0 h 102"/>
                <a:gd name="T16" fmla="*/ 41910 w 74"/>
                <a:gd name="T17" fmla="*/ 0 h 102"/>
                <a:gd name="T18" fmla="*/ 0 w 74"/>
                <a:gd name="T19" fmla="*/ 60400 h 102"/>
                <a:gd name="T20" fmla="*/ 0 w 74"/>
                <a:gd name="T21" fmla="*/ 76698 h 102"/>
                <a:gd name="T22" fmla="*/ 43815 w 74"/>
                <a:gd name="T23" fmla="*/ 76698 h 102"/>
                <a:gd name="T24" fmla="*/ 43815 w 74"/>
                <a:gd name="T25" fmla="*/ 97790 h 102"/>
                <a:gd name="T26" fmla="*/ 10478 w 74"/>
                <a:gd name="T27" fmla="*/ 66152 h 102"/>
                <a:gd name="T28" fmla="*/ 10478 w 74"/>
                <a:gd name="T29" fmla="*/ 66152 h 102"/>
                <a:gd name="T30" fmla="*/ 43815 w 74"/>
                <a:gd name="T31" fmla="*/ 14381 h 102"/>
                <a:gd name="T32" fmla="*/ 43815 w 74"/>
                <a:gd name="T33" fmla="*/ 66152 h 102"/>
                <a:gd name="T34" fmla="*/ 10478 w 74"/>
                <a:gd name="T35" fmla="*/ 66152 h 1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4" h="102">
                  <a:moveTo>
                    <a:pt x="46" y="102"/>
                  </a:moveTo>
                  <a:lnTo>
                    <a:pt x="46" y="102"/>
                  </a:lnTo>
                  <a:lnTo>
                    <a:pt x="60" y="102"/>
                  </a:lnTo>
                  <a:lnTo>
                    <a:pt x="60" y="80"/>
                  </a:lnTo>
                  <a:lnTo>
                    <a:pt x="74" y="80"/>
                  </a:lnTo>
                  <a:lnTo>
                    <a:pt x="74" y="69"/>
                  </a:lnTo>
                  <a:lnTo>
                    <a:pt x="60" y="69"/>
                  </a:lnTo>
                  <a:lnTo>
                    <a:pt x="60" y="0"/>
                  </a:lnTo>
                  <a:lnTo>
                    <a:pt x="44" y="0"/>
                  </a:lnTo>
                  <a:lnTo>
                    <a:pt x="0" y="63"/>
                  </a:lnTo>
                  <a:lnTo>
                    <a:pt x="0" y="80"/>
                  </a:lnTo>
                  <a:lnTo>
                    <a:pt x="46" y="80"/>
                  </a:lnTo>
                  <a:lnTo>
                    <a:pt x="46" y="102"/>
                  </a:lnTo>
                  <a:close/>
                  <a:moveTo>
                    <a:pt x="11" y="69"/>
                  </a:moveTo>
                  <a:lnTo>
                    <a:pt x="11" y="69"/>
                  </a:lnTo>
                  <a:lnTo>
                    <a:pt x="46" y="15"/>
                  </a:lnTo>
                  <a:lnTo>
                    <a:pt x="46" y="69"/>
                  </a:lnTo>
                  <a:lnTo>
                    <a:pt x="11" y="69"/>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2" name="Freeform 31"/>
            <p:cNvSpPr>
              <a:spLocks/>
            </p:cNvSpPr>
            <p:nvPr/>
          </p:nvSpPr>
          <p:spPr bwMode="auto">
            <a:xfrm>
              <a:off x="2914" y="2876"/>
              <a:ext cx="248" cy="343"/>
            </a:xfrm>
            <a:custGeom>
              <a:avLst/>
              <a:gdLst>
                <a:gd name="T0" fmla="*/ 9525 w 26"/>
                <a:gd name="T1" fmla="*/ 0 h 36"/>
                <a:gd name="T2" fmla="*/ 9525 w 26"/>
                <a:gd name="T3" fmla="*/ 0 h 36"/>
                <a:gd name="T4" fmla="*/ 0 w 26"/>
                <a:gd name="T5" fmla="*/ 34290 h 36"/>
                <a:gd name="T6" fmla="*/ 9525 w 26"/>
                <a:gd name="T7" fmla="*/ 34290 h 36"/>
                <a:gd name="T8" fmla="*/ 24765 w 26"/>
                <a:gd name="T9" fmla="*/ 0 h 36"/>
                <a:gd name="T10" fmla="*/ 9525 w 26"/>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36">
                  <a:moveTo>
                    <a:pt x="10" y="0"/>
                  </a:moveTo>
                  <a:lnTo>
                    <a:pt x="10" y="0"/>
                  </a:lnTo>
                  <a:lnTo>
                    <a:pt x="0" y="36"/>
                  </a:lnTo>
                  <a:lnTo>
                    <a:pt x="10" y="36"/>
                  </a:lnTo>
                  <a:lnTo>
                    <a:pt x="26" y="0"/>
                  </a:lnTo>
                  <a:lnTo>
                    <a:pt x="10" y="0"/>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3" name="Freeform 32"/>
            <p:cNvSpPr>
              <a:spLocks/>
            </p:cNvSpPr>
            <p:nvPr/>
          </p:nvSpPr>
          <p:spPr bwMode="auto">
            <a:xfrm>
              <a:off x="1301" y="3873"/>
              <a:ext cx="731" cy="76"/>
            </a:xfrm>
            <a:custGeom>
              <a:avLst/>
              <a:gdLst>
                <a:gd name="T0" fmla="*/ 0 w 76"/>
                <a:gd name="T1" fmla="*/ 7620 h 8"/>
                <a:gd name="T2" fmla="*/ 0 w 76"/>
                <a:gd name="T3" fmla="*/ 7620 h 8"/>
                <a:gd name="T4" fmla="*/ 73025 w 76"/>
                <a:gd name="T5" fmla="*/ 7620 h 8"/>
                <a:gd name="T6" fmla="*/ 73025 w 76"/>
                <a:gd name="T7" fmla="*/ 0 h 8"/>
                <a:gd name="T8" fmla="*/ 0 w 76"/>
                <a:gd name="T9" fmla="*/ 0 h 8"/>
                <a:gd name="T10" fmla="*/ 0 w 76"/>
                <a:gd name="T11" fmla="*/ 762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8">
                  <a:moveTo>
                    <a:pt x="0" y="8"/>
                  </a:moveTo>
                  <a:lnTo>
                    <a:pt x="0" y="8"/>
                  </a:lnTo>
                  <a:lnTo>
                    <a:pt x="76" y="8"/>
                  </a:lnTo>
                  <a:lnTo>
                    <a:pt x="76" y="0"/>
                  </a:lnTo>
                  <a:lnTo>
                    <a:pt x="0" y="0"/>
                  </a:lnTo>
                  <a:lnTo>
                    <a:pt x="0" y="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4" name="Freeform 33"/>
            <p:cNvSpPr>
              <a:spLocks/>
            </p:cNvSpPr>
            <p:nvPr/>
          </p:nvSpPr>
          <p:spPr bwMode="auto">
            <a:xfrm>
              <a:off x="10414" y="3968"/>
              <a:ext cx="723" cy="76"/>
            </a:xfrm>
            <a:custGeom>
              <a:avLst/>
              <a:gdLst>
                <a:gd name="T0" fmla="*/ 0 w 76"/>
                <a:gd name="T1" fmla="*/ 7620 h 8"/>
                <a:gd name="T2" fmla="*/ 0 w 76"/>
                <a:gd name="T3" fmla="*/ 7620 h 8"/>
                <a:gd name="T4" fmla="*/ 72390 w 76"/>
                <a:gd name="T5" fmla="*/ 7620 h 8"/>
                <a:gd name="T6" fmla="*/ 72390 w 76"/>
                <a:gd name="T7" fmla="*/ 0 h 8"/>
                <a:gd name="T8" fmla="*/ 0 w 76"/>
                <a:gd name="T9" fmla="*/ 0 h 8"/>
                <a:gd name="T10" fmla="*/ 0 w 76"/>
                <a:gd name="T11" fmla="*/ 762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8">
                  <a:moveTo>
                    <a:pt x="0" y="8"/>
                  </a:moveTo>
                  <a:lnTo>
                    <a:pt x="0" y="8"/>
                  </a:lnTo>
                  <a:lnTo>
                    <a:pt x="76" y="8"/>
                  </a:lnTo>
                  <a:lnTo>
                    <a:pt x="76" y="0"/>
                  </a:lnTo>
                  <a:lnTo>
                    <a:pt x="0" y="0"/>
                  </a:lnTo>
                  <a:lnTo>
                    <a:pt x="0" y="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5" name="Freeform 34"/>
            <p:cNvSpPr>
              <a:spLocks/>
            </p:cNvSpPr>
            <p:nvPr/>
          </p:nvSpPr>
          <p:spPr bwMode="auto">
            <a:xfrm>
              <a:off x="11207" y="2051"/>
              <a:ext cx="616" cy="990"/>
            </a:xfrm>
            <a:custGeom>
              <a:avLst/>
              <a:gdLst>
                <a:gd name="T0" fmla="*/ 0 w 64"/>
                <a:gd name="T1" fmla="*/ 99060 h 103"/>
                <a:gd name="T2" fmla="*/ 0 w 64"/>
                <a:gd name="T3" fmla="*/ 99060 h 103"/>
                <a:gd name="T4" fmla="*/ 61595 w 64"/>
                <a:gd name="T5" fmla="*/ 99060 h 103"/>
                <a:gd name="T6" fmla="*/ 61595 w 64"/>
                <a:gd name="T7" fmla="*/ 88481 h 103"/>
                <a:gd name="T8" fmla="*/ 15399 w 64"/>
                <a:gd name="T9" fmla="*/ 88481 h 103"/>
                <a:gd name="T10" fmla="*/ 32722 w 64"/>
                <a:gd name="T11" fmla="*/ 72131 h 103"/>
                <a:gd name="T12" fmla="*/ 50046 w 64"/>
                <a:gd name="T13" fmla="*/ 52896 h 103"/>
                <a:gd name="T14" fmla="*/ 61595 w 64"/>
                <a:gd name="T15" fmla="*/ 28852 h 103"/>
                <a:gd name="T16" fmla="*/ 30798 w 64"/>
                <a:gd name="T17" fmla="*/ 0 h 103"/>
                <a:gd name="T18" fmla="*/ 10587 w 64"/>
                <a:gd name="T19" fmla="*/ 7694 h 103"/>
                <a:gd name="T20" fmla="*/ 962 w 64"/>
                <a:gd name="T21" fmla="*/ 28852 h 103"/>
                <a:gd name="T22" fmla="*/ 16361 w 64"/>
                <a:gd name="T23" fmla="*/ 28852 h 103"/>
                <a:gd name="T24" fmla="*/ 31760 w 64"/>
                <a:gd name="T25" fmla="*/ 11541 h 103"/>
                <a:gd name="T26" fmla="*/ 47159 w 64"/>
                <a:gd name="T27" fmla="*/ 27891 h 103"/>
                <a:gd name="T28" fmla="*/ 40422 w 64"/>
                <a:gd name="T29" fmla="*/ 45202 h 103"/>
                <a:gd name="T30" fmla="*/ 25023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49" y="59"/>
                    <a:pt x="52" y="55"/>
                  </a:cubicBezTo>
                  <a:cubicBezTo>
                    <a:pt x="63" y="41"/>
                    <a:pt x="64" y="36"/>
                    <a:pt x="64" y="30"/>
                  </a:cubicBezTo>
                  <a:cubicBezTo>
                    <a:pt x="64" y="8"/>
                    <a:pt x="48" y="0"/>
                    <a:pt x="32" y="0"/>
                  </a:cubicBezTo>
                  <a:cubicBezTo>
                    <a:pt x="26" y="0"/>
                    <a:pt x="18" y="2"/>
                    <a:pt x="11" y="8"/>
                  </a:cubicBezTo>
                  <a:cubicBezTo>
                    <a:pt x="2" y="15"/>
                    <a:pt x="1" y="25"/>
                    <a:pt x="1" y="30"/>
                  </a:cubicBezTo>
                  <a:lnTo>
                    <a:pt x="17" y="30"/>
                  </a:lnTo>
                  <a:cubicBezTo>
                    <a:pt x="17" y="26"/>
                    <a:pt x="17" y="12"/>
                    <a:pt x="33" y="12"/>
                  </a:cubicBezTo>
                  <a:cubicBezTo>
                    <a:pt x="48" y="12"/>
                    <a:pt x="49" y="24"/>
                    <a:pt x="49" y="29"/>
                  </a:cubicBezTo>
                  <a:cubicBezTo>
                    <a:pt x="49" y="34"/>
                    <a:pt x="48" y="38"/>
                    <a:pt x="42" y="47"/>
                  </a:cubicBezTo>
                  <a:cubicBezTo>
                    <a:pt x="37" y="53"/>
                    <a:pt x="32" y="58"/>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6" name="Freeform 35"/>
            <p:cNvSpPr>
              <a:spLocks/>
            </p:cNvSpPr>
            <p:nvPr/>
          </p:nvSpPr>
          <p:spPr bwMode="auto">
            <a:xfrm>
              <a:off x="11957" y="2876"/>
              <a:ext cx="260" cy="343"/>
            </a:xfrm>
            <a:custGeom>
              <a:avLst/>
              <a:gdLst>
                <a:gd name="T0" fmla="*/ 9643 w 27"/>
                <a:gd name="T1" fmla="*/ 0 h 36"/>
                <a:gd name="T2" fmla="*/ 9643 w 27"/>
                <a:gd name="T3" fmla="*/ 0 h 36"/>
                <a:gd name="T4" fmla="*/ 0 w 27"/>
                <a:gd name="T5" fmla="*/ 34290 h 36"/>
                <a:gd name="T6" fmla="*/ 9643 w 27"/>
                <a:gd name="T7" fmla="*/ 34290 h 36"/>
                <a:gd name="T8" fmla="*/ 26035 w 27"/>
                <a:gd name="T9" fmla="*/ 0 h 36"/>
                <a:gd name="T10" fmla="*/ 9643 w 27"/>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 h="36">
                  <a:moveTo>
                    <a:pt x="10" y="0"/>
                  </a:moveTo>
                  <a:lnTo>
                    <a:pt x="10" y="0"/>
                  </a:lnTo>
                  <a:lnTo>
                    <a:pt x="0" y="36"/>
                  </a:lnTo>
                  <a:lnTo>
                    <a:pt x="10" y="36"/>
                  </a:lnTo>
                  <a:lnTo>
                    <a:pt x="27" y="0"/>
                  </a:lnTo>
                  <a:lnTo>
                    <a:pt x="10" y="0"/>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7" name="Freeform 36"/>
            <p:cNvSpPr>
              <a:spLocks noEditPoints="1"/>
            </p:cNvSpPr>
            <p:nvPr/>
          </p:nvSpPr>
          <p:spPr bwMode="auto">
            <a:xfrm>
              <a:off x="12338" y="2051"/>
              <a:ext cx="654" cy="1009"/>
            </a:xfrm>
            <a:custGeom>
              <a:avLst/>
              <a:gdLst>
                <a:gd name="T0" fmla="*/ 64443 w 68"/>
                <a:gd name="T1" fmla="*/ 25001 h 105"/>
                <a:gd name="T2" fmla="*/ 64443 w 68"/>
                <a:gd name="T3" fmla="*/ 25001 h 105"/>
                <a:gd name="T4" fmla="*/ 59634 w 68"/>
                <a:gd name="T5" fmla="*/ 9616 h 105"/>
                <a:gd name="T6" fmla="*/ 35588 w 68"/>
                <a:gd name="T7" fmla="*/ 0 h 105"/>
                <a:gd name="T8" fmla="*/ 0 w 68"/>
                <a:gd name="T9" fmla="*/ 54810 h 105"/>
                <a:gd name="T10" fmla="*/ 8657 w 68"/>
                <a:gd name="T11" fmla="*/ 90388 h 105"/>
                <a:gd name="T12" fmla="*/ 32703 w 68"/>
                <a:gd name="T13" fmla="*/ 100965 h 105"/>
                <a:gd name="T14" fmla="*/ 65405 w 68"/>
                <a:gd name="T15" fmla="*/ 67310 h 105"/>
                <a:gd name="T16" fmla="*/ 36550 w 68"/>
                <a:gd name="T17" fmla="*/ 36540 h 105"/>
                <a:gd name="T18" fmla="*/ 13466 w 68"/>
                <a:gd name="T19" fmla="*/ 48079 h 105"/>
                <a:gd name="T20" fmla="*/ 35588 w 68"/>
                <a:gd name="T21" fmla="*/ 10577 h 105"/>
                <a:gd name="T22" fmla="*/ 50016 w 68"/>
                <a:gd name="T23" fmla="*/ 25001 h 105"/>
                <a:gd name="T24" fmla="*/ 64443 w 68"/>
                <a:gd name="T25" fmla="*/ 25001 h 105"/>
                <a:gd name="T26" fmla="*/ 33664 w 68"/>
                <a:gd name="T27" fmla="*/ 90388 h 105"/>
                <a:gd name="T28" fmla="*/ 33664 w 68"/>
                <a:gd name="T29" fmla="*/ 90388 h 105"/>
                <a:gd name="T30" fmla="*/ 14428 w 68"/>
                <a:gd name="T31" fmla="*/ 68272 h 105"/>
                <a:gd name="T32" fmla="*/ 33664 w 68"/>
                <a:gd name="T33" fmla="*/ 47117 h 105"/>
                <a:gd name="T34" fmla="*/ 51939 w 68"/>
                <a:gd name="T35" fmla="*/ 68272 h 105"/>
                <a:gd name="T36" fmla="*/ 33664 w 68"/>
                <a:gd name="T37" fmla="*/ 90388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05">
                  <a:moveTo>
                    <a:pt x="67" y="26"/>
                  </a:moveTo>
                  <a:lnTo>
                    <a:pt x="67" y="26"/>
                  </a:lnTo>
                  <a:cubicBezTo>
                    <a:pt x="67" y="22"/>
                    <a:pt x="67" y="16"/>
                    <a:pt x="62" y="10"/>
                  </a:cubicBezTo>
                  <a:cubicBezTo>
                    <a:pt x="58" y="6"/>
                    <a:pt x="51" y="0"/>
                    <a:pt x="37" y="0"/>
                  </a:cubicBezTo>
                  <a:cubicBezTo>
                    <a:pt x="5" y="0"/>
                    <a:pt x="0" y="35"/>
                    <a:pt x="0" y="57"/>
                  </a:cubicBezTo>
                  <a:cubicBezTo>
                    <a:pt x="0" y="70"/>
                    <a:pt x="2" y="84"/>
                    <a:pt x="9" y="94"/>
                  </a:cubicBezTo>
                  <a:cubicBezTo>
                    <a:pt x="15" y="101"/>
                    <a:pt x="24" y="105"/>
                    <a:pt x="34" y="105"/>
                  </a:cubicBezTo>
                  <a:cubicBezTo>
                    <a:pt x="52" y="105"/>
                    <a:pt x="68" y="94"/>
                    <a:pt x="68" y="70"/>
                  </a:cubicBezTo>
                  <a:cubicBezTo>
                    <a:pt x="68" y="49"/>
                    <a:pt x="54" y="38"/>
                    <a:pt x="38" y="38"/>
                  </a:cubicBezTo>
                  <a:cubicBezTo>
                    <a:pt x="23" y="38"/>
                    <a:pt x="18" y="46"/>
                    <a:pt x="14" y="50"/>
                  </a:cubicBezTo>
                  <a:cubicBezTo>
                    <a:pt x="16" y="24"/>
                    <a:pt x="22" y="11"/>
                    <a:pt x="37" y="11"/>
                  </a:cubicBezTo>
                  <a:cubicBezTo>
                    <a:pt x="43" y="11"/>
                    <a:pt x="52" y="14"/>
                    <a:pt x="52" y="26"/>
                  </a:cubicBezTo>
                  <a:lnTo>
                    <a:pt x="67" y="26"/>
                  </a:lnTo>
                  <a:close/>
                  <a:moveTo>
                    <a:pt x="35" y="94"/>
                  </a:moveTo>
                  <a:lnTo>
                    <a:pt x="35" y="94"/>
                  </a:lnTo>
                  <a:cubicBezTo>
                    <a:pt x="23" y="94"/>
                    <a:pt x="15" y="85"/>
                    <a:pt x="15" y="71"/>
                  </a:cubicBezTo>
                  <a:cubicBezTo>
                    <a:pt x="15" y="60"/>
                    <a:pt x="22" y="49"/>
                    <a:pt x="35" y="49"/>
                  </a:cubicBezTo>
                  <a:cubicBezTo>
                    <a:pt x="52" y="49"/>
                    <a:pt x="54" y="64"/>
                    <a:pt x="54" y="71"/>
                  </a:cubicBezTo>
                  <a:cubicBezTo>
                    <a:pt x="54" y="88"/>
                    <a:pt x="44" y="94"/>
                    <a:pt x="35" y="94"/>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8" name="Freeform 37"/>
            <p:cNvSpPr>
              <a:spLocks/>
            </p:cNvSpPr>
            <p:nvPr/>
          </p:nvSpPr>
          <p:spPr bwMode="auto">
            <a:xfrm>
              <a:off x="13074" y="2051"/>
              <a:ext cx="667" cy="1016"/>
            </a:xfrm>
            <a:custGeom>
              <a:avLst/>
              <a:gdLst>
                <a:gd name="T0" fmla="*/ 0 w 69"/>
                <a:gd name="T1" fmla="*/ 73804 h 106"/>
                <a:gd name="T2" fmla="*/ 0 w 69"/>
                <a:gd name="T3" fmla="*/ 73804 h 106"/>
                <a:gd name="T4" fmla="*/ 5798 w 69"/>
                <a:gd name="T5" fmla="*/ 91057 h 106"/>
                <a:gd name="T6" fmla="*/ 32854 w 69"/>
                <a:gd name="T7" fmla="*/ 101600 h 106"/>
                <a:gd name="T8" fmla="*/ 66675 w 69"/>
                <a:gd name="T9" fmla="*/ 72845 h 106"/>
                <a:gd name="T10" fmla="*/ 45416 w 69"/>
                <a:gd name="T11" fmla="*/ 48883 h 106"/>
                <a:gd name="T12" fmla="*/ 65709 w 69"/>
                <a:gd name="T13" fmla="*/ 26838 h 106"/>
                <a:gd name="T14" fmla="*/ 33821 w 69"/>
                <a:gd name="T15" fmla="*/ 0 h 106"/>
                <a:gd name="T16" fmla="*/ 1933 w 69"/>
                <a:gd name="T17" fmla="*/ 26838 h 106"/>
                <a:gd name="T18" fmla="*/ 16427 w 69"/>
                <a:gd name="T19" fmla="*/ 26838 h 106"/>
                <a:gd name="T20" fmla="*/ 33821 w 69"/>
                <a:gd name="T21" fmla="*/ 11502 h 106"/>
                <a:gd name="T22" fmla="*/ 51214 w 69"/>
                <a:gd name="T23" fmla="*/ 26838 h 106"/>
                <a:gd name="T24" fmla="*/ 25124 w 69"/>
                <a:gd name="T25" fmla="*/ 43132 h 106"/>
                <a:gd name="T26" fmla="*/ 25124 w 69"/>
                <a:gd name="T27" fmla="*/ 54634 h 106"/>
                <a:gd name="T28" fmla="*/ 38652 w 69"/>
                <a:gd name="T29" fmla="*/ 55592 h 106"/>
                <a:gd name="T30" fmla="*/ 52180 w 69"/>
                <a:gd name="T31" fmla="*/ 72845 h 106"/>
                <a:gd name="T32" fmla="*/ 32854 w 69"/>
                <a:gd name="T33" fmla="*/ 90098 h 106"/>
                <a:gd name="T34" fmla="*/ 15461 w 69"/>
                <a:gd name="T35" fmla="*/ 73804 h 106"/>
                <a:gd name="T36" fmla="*/ 0 w 69"/>
                <a:gd name="T37" fmla="*/ 73804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106">
                  <a:moveTo>
                    <a:pt x="0" y="77"/>
                  </a:moveTo>
                  <a:lnTo>
                    <a:pt x="0" y="77"/>
                  </a:lnTo>
                  <a:cubicBezTo>
                    <a:pt x="0" y="81"/>
                    <a:pt x="1" y="89"/>
                    <a:pt x="6" y="95"/>
                  </a:cubicBezTo>
                  <a:cubicBezTo>
                    <a:pt x="13" y="103"/>
                    <a:pt x="23" y="106"/>
                    <a:pt x="34" y="106"/>
                  </a:cubicBezTo>
                  <a:cubicBezTo>
                    <a:pt x="58" y="106"/>
                    <a:pt x="69" y="90"/>
                    <a:pt x="69" y="76"/>
                  </a:cubicBezTo>
                  <a:cubicBezTo>
                    <a:pt x="69" y="74"/>
                    <a:pt x="69" y="54"/>
                    <a:pt x="47" y="51"/>
                  </a:cubicBezTo>
                  <a:cubicBezTo>
                    <a:pt x="63" y="48"/>
                    <a:pt x="68" y="36"/>
                    <a:pt x="68" y="28"/>
                  </a:cubicBezTo>
                  <a:cubicBezTo>
                    <a:pt x="68" y="14"/>
                    <a:pt x="57" y="0"/>
                    <a:pt x="35" y="0"/>
                  </a:cubicBezTo>
                  <a:cubicBezTo>
                    <a:pt x="26" y="0"/>
                    <a:pt x="3" y="3"/>
                    <a:pt x="2" y="28"/>
                  </a:cubicBezTo>
                  <a:lnTo>
                    <a:pt x="17" y="28"/>
                  </a:lnTo>
                  <a:cubicBezTo>
                    <a:pt x="18" y="15"/>
                    <a:pt x="27" y="12"/>
                    <a:pt x="35" y="12"/>
                  </a:cubicBezTo>
                  <a:cubicBezTo>
                    <a:pt x="45" y="12"/>
                    <a:pt x="53" y="16"/>
                    <a:pt x="53" y="28"/>
                  </a:cubicBezTo>
                  <a:cubicBezTo>
                    <a:pt x="53" y="44"/>
                    <a:pt x="36" y="46"/>
                    <a:pt x="26" y="45"/>
                  </a:cubicBezTo>
                  <a:lnTo>
                    <a:pt x="26" y="57"/>
                  </a:lnTo>
                  <a:cubicBezTo>
                    <a:pt x="31" y="57"/>
                    <a:pt x="35" y="57"/>
                    <a:pt x="40" y="58"/>
                  </a:cubicBezTo>
                  <a:cubicBezTo>
                    <a:pt x="47" y="60"/>
                    <a:pt x="54" y="65"/>
                    <a:pt x="54" y="76"/>
                  </a:cubicBezTo>
                  <a:cubicBezTo>
                    <a:pt x="54" y="85"/>
                    <a:pt x="48" y="94"/>
                    <a:pt x="34" y="94"/>
                  </a:cubicBezTo>
                  <a:cubicBezTo>
                    <a:pt x="22" y="94"/>
                    <a:pt x="16" y="87"/>
                    <a:pt x="16"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39" name="Freeform 38"/>
            <p:cNvSpPr>
              <a:spLocks noEditPoints="1"/>
            </p:cNvSpPr>
            <p:nvPr/>
          </p:nvSpPr>
          <p:spPr bwMode="auto">
            <a:xfrm>
              <a:off x="13836" y="2051"/>
              <a:ext cx="667" cy="1009"/>
            </a:xfrm>
            <a:custGeom>
              <a:avLst/>
              <a:gdLst>
                <a:gd name="T0" fmla="*/ 21908 w 70"/>
                <a:gd name="T1" fmla="*/ 48079 h 105"/>
                <a:gd name="T2" fmla="*/ 21908 w 70"/>
                <a:gd name="T3" fmla="*/ 48079 h 105"/>
                <a:gd name="T4" fmla="*/ 7620 w 70"/>
                <a:gd name="T5" fmla="*/ 55771 h 105"/>
                <a:gd name="T6" fmla="*/ 0 w 70"/>
                <a:gd name="T7" fmla="*/ 73079 h 105"/>
                <a:gd name="T8" fmla="*/ 8573 w 70"/>
                <a:gd name="T9" fmla="*/ 92311 h 105"/>
                <a:gd name="T10" fmla="*/ 33338 w 70"/>
                <a:gd name="T11" fmla="*/ 100965 h 105"/>
                <a:gd name="T12" fmla="*/ 66675 w 70"/>
                <a:gd name="T13" fmla="*/ 72118 h 105"/>
                <a:gd name="T14" fmla="*/ 45720 w 70"/>
                <a:gd name="T15" fmla="*/ 48079 h 105"/>
                <a:gd name="T16" fmla="*/ 65723 w 70"/>
                <a:gd name="T17" fmla="*/ 25962 h 105"/>
                <a:gd name="T18" fmla="*/ 33338 w 70"/>
                <a:gd name="T19" fmla="*/ 0 h 105"/>
                <a:gd name="T20" fmla="*/ 1905 w 70"/>
                <a:gd name="T21" fmla="*/ 25962 h 105"/>
                <a:gd name="T22" fmla="*/ 21908 w 70"/>
                <a:gd name="T23" fmla="*/ 48079 h 105"/>
                <a:gd name="T24" fmla="*/ 52388 w 70"/>
                <a:gd name="T25" fmla="*/ 25962 h 105"/>
                <a:gd name="T26" fmla="*/ 52388 w 70"/>
                <a:gd name="T27" fmla="*/ 25962 h 105"/>
                <a:gd name="T28" fmla="*/ 33338 w 70"/>
                <a:gd name="T29" fmla="*/ 41348 h 105"/>
                <a:gd name="T30" fmla="*/ 16193 w 70"/>
                <a:gd name="T31" fmla="*/ 25962 h 105"/>
                <a:gd name="T32" fmla="*/ 34290 w 70"/>
                <a:gd name="T33" fmla="*/ 10577 h 105"/>
                <a:gd name="T34" fmla="*/ 52388 w 70"/>
                <a:gd name="T35" fmla="*/ 25962 h 105"/>
                <a:gd name="T36" fmla="*/ 14288 w 70"/>
                <a:gd name="T37" fmla="*/ 72118 h 105"/>
                <a:gd name="T38" fmla="*/ 14288 w 70"/>
                <a:gd name="T39" fmla="*/ 72118 h 105"/>
                <a:gd name="T40" fmla="*/ 34290 w 70"/>
                <a:gd name="T41" fmla="*/ 53848 h 105"/>
                <a:gd name="T42" fmla="*/ 53340 w 70"/>
                <a:gd name="T43" fmla="*/ 71156 h 105"/>
                <a:gd name="T44" fmla="*/ 33338 w 70"/>
                <a:gd name="T45" fmla="*/ 89426 h 105"/>
                <a:gd name="T46" fmla="*/ 14288 w 70"/>
                <a:gd name="T47" fmla="*/ 7211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105">
                  <a:moveTo>
                    <a:pt x="23" y="50"/>
                  </a:moveTo>
                  <a:lnTo>
                    <a:pt x="23" y="50"/>
                  </a:lnTo>
                  <a:cubicBezTo>
                    <a:pt x="18" y="51"/>
                    <a:pt x="13" y="53"/>
                    <a:pt x="8" y="58"/>
                  </a:cubicBezTo>
                  <a:cubicBezTo>
                    <a:pt x="3" y="62"/>
                    <a:pt x="0" y="69"/>
                    <a:pt x="0" y="76"/>
                  </a:cubicBezTo>
                  <a:cubicBezTo>
                    <a:pt x="0" y="84"/>
                    <a:pt x="4" y="91"/>
                    <a:pt x="9" y="96"/>
                  </a:cubicBezTo>
                  <a:cubicBezTo>
                    <a:pt x="17" y="103"/>
                    <a:pt x="27" y="105"/>
                    <a:pt x="35" y="105"/>
                  </a:cubicBezTo>
                  <a:cubicBezTo>
                    <a:pt x="60" y="105"/>
                    <a:pt x="70" y="89"/>
                    <a:pt x="70" y="75"/>
                  </a:cubicBezTo>
                  <a:cubicBezTo>
                    <a:pt x="70" y="56"/>
                    <a:pt x="54" y="51"/>
                    <a:pt x="48" y="50"/>
                  </a:cubicBezTo>
                  <a:cubicBezTo>
                    <a:pt x="62" y="47"/>
                    <a:pt x="69" y="37"/>
                    <a:pt x="69" y="27"/>
                  </a:cubicBezTo>
                  <a:cubicBezTo>
                    <a:pt x="69" y="11"/>
                    <a:pt x="56" y="0"/>
                    <a:pt x="35" y="0"/>
                  </a:cubicBezTo>
                  <a:cubicBezTo>
                    <a:pt x="9" y="0"/>
                    <a:pt x="2" y="18"/>
                    <a:pt x="2" y="27"/>
                  </a:cubicBezTo>
                  <a:cubicBezTo>
                    <a:pt x="2" y="37"/>
                    <a:pt x="9" y="47"/>
                    <a:pt x="23" y="50"/>
                  </a:cubicBezTo>
                  <a:close/>
                  <a:moveTo>
                    <a:pt x="55" y="27"/>
                  </a:moveTo>
                  <a:lnTo>
                    <a:pt x="55" y="27"/>
                  </a:lnTo>
                  <a:cubicBezTo>
                    <a:pt x="55" y="37"/>
                    <a:pt x="46" y="43"/>
                    <a:pt x="35" y="43"/>
                  </a:cubicBezTo>
                  <a:cubicBezTo>
                    <a:pt x="25" y="43"/>
                    <a:pt x="17" y="37"/>
                    <a:pt x="17" y="27"/>
                  </a:cubicBezTo>
                  <a:cubicBezTo>
                    <a:pt x="17" y="17"/>
                    <a:pt x="25" y="11"/>
                    <a:pt x="36" y="11"/>
                  </a:cubicBezTo>
                  <a:cubicBezTo>
                    <a:pt x="48" y="11"/>
                    <a:pt x="55" y="18"/>
                    <a:pt x="55" y="27"/>
                  </a:cubicBezTo>
                  <a:close/>
                  <a:moveTo>
                    <a:pt x="15" y="75"/>
                  </a:moveTo>
                  <a:lnTo>
                    <a:pt x="15" y="75"/>
                  </a:lnTo>
                  <a:cubicBezTo>
                    <a:pt x="15" y="64"/>
                    <a:pt x="23" y="56"/>
                    <a:pt x="36" y="56"/>
                  </a:cubicBezTo>
                  <a:cubicBezTo>
                    <a:pt x="47" y="56"/>
                    <a:pt x="56" y="63"/>
                    <a:pt x="56" y="74"/>
                  </a:cubicBezTo>
                  <a:cubicBezTo>
                    <a:pt x="56" y="82"/>
                    <a:pt x="52" y="93"/>
                    <a:pt x="35" y="93"/>
                  </a:cubicBezTo>
                  <a:cubicBezTo>
                    <a:pt x="20" y="93"/>
                    <a:pt x="15" y="83"/>
                    <a:pt x="15" y="75"/>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0" name="Freeform 39"/>
            <p:cNvSpPr>
              <a:spLocks noEditPoints="1"/>
            </p:cNvSpPr>
            <p:nvPr/>
          </p:nvSpPr>
          <p:spPr bwMode="auto">
            <a:xfrm>
              <a:off x="10648" y="1860"/>
              <a:ext cx="4344" cy="8344"/>
            </a:xfrm>
            <a:custGeom>
              <a:avLst/>
              <a:gdLst>
                <a:gd name="T0" fmla="*/ 55611 w 453"/>
                <a:gd name="T1" fmla="*/ 561055 h 870"/>
                <a:gd name="T2" fmla="*/ 55611 w 453"/>
                <a:gd name="T3" fmla="*/ 561055 h 870"/>
                <a:gd name="T4" fmla="*/ 301066 w 453"/>
                <a:gd name="T5" fmla="*/ 561055 h 870"/>
                <a:gd name="T6" fmla="*/ 55611 w 453"/>
                <a:gd name="T7" fmla="*/ 834390 h 870"/>
                <a:gd name="T8" fmla="*/ 55611 w 453"/>
                <a:gd name="T9" fmla="*/ 834390 h 870"/>
                <a:gd name="T10" fmla="*/ 387358 w 453"/>
                <a:gd name="T11" fmla="*/ 834390 h 870"/>
                <a:gd name="T12" fmla="*/ 0 w 453"/>
                <a:gd name="T13" fmla="*/ 0 h 870"/>
                <a:gd name="T14" fmla="*/ 0 w 453"/>
                <a:gd name="T15" fmla="*/ 0 h 870"/>
                <a:gd name="T16" fmla="*/ 434340 w 45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 h="870">
                  <a:moveTo>
                    <a:pt x="58" y="585"/>
                  </a:moveTo>
                  <a:lnTo>
                    <a:pt x="58" y="585"/>
                  </a:lnTo>
                  <a:lnTo>
                    <a:pt x="314" y="585"/>
                  </a:lnTo>
                  <a:moveTo>
                    <a:pt x="58" y="870"/>
                  </a:moveTo>
                  <a:lnTo>
                    <a:pt x="58" y="870"/>
                  </a:lnTo>
                  <a:lnTo>
                    <a:pt x="404" y="870"/>
                  </a:lnTo>
                  <a:moveTo>
                    <a:pt x="0" y="0"/>
                  </a:moveTo>
                  <a:lnTo>
                    <a:pt x="0" y="0"/>
                  </a:lnTo>
                  <a:lnTo>
                    <a:pt x="453" y="0"/>
                  </a:lnTo>
                </a:path>
              </a:pathLst>
            </a:custGeom>
            <a:noFill/>
            <a:ln w="571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41" name="Freeform 40"/>
            <p:cNvSpPr>
              <a:spLocks noEditPoints="1"/>
            </p:cNvSpPr>
            <p:nvPr/>
          </p:nvSpPr>
          <p:spPr bwMode="auto">
            <a:xfrm>
              <a:off x="13093" y="6216"/>
              <a:ext cx="648" cy="1003"/>
            </a:xfrm>
            <a:custGeom>
              <a:avLst/>
              <a:gdLst>
                <a:gd name="T0" fmla="*/ 0 w 67"/>
                <a:gd name="T1" fmla="*/ 51598 h 105"/>
                <a:gd name="T2" fmla="*/ 0 w 67"/>
                <a:gd name="T3" fmla="*/ 51598 h 105"/>
                <a:gd name="T4" fmla="*/ 5800 w 67"/>
                <a:gd name="T5" fmla="*/ 85042 h 105"/>
                <a:gd name="T6" fmla="*/ 31902 w 67"/>
                <a:gd name="T7" fmla="*/ 100330 h 105"/>
                <a:gd name="T8" fmla="*/ 51236 w 67"/>
                <a:gd name="T9" fmla="*/ 93641 h 105"/>
                <a:gd name="T10" fmla="*/ 64770 w 67"/>
                <a:gd name="T11" fmla="*/ 49687 h 105"/>
                <a:gd name="T12" fmla="*/ 31902 w 67"/>
                <a:gd name="T13" fmla="*/ 0 h 105"/>
                <a:gd name="T14" fmla="*/ 0 w 67"/>
                <a:gd name="T15" fmla="*/ 51598 h 105"/>
                <a:gd name="T16" fmla="*/ 13534 w 67"/>
                <a:gd name="T17" fmla="*/ 50643 h 105"/>
                <a:gd name="T18" fmla="*/ 13534 w 67"/>
                <a:gd name="T19" fmla="*/ 50643 h 105"/>
                <a:gd name="T20" fmla="*/ 32868 w 67"/>
                <a:gd name="T21" fmla="*/ 11466 h 105"/>
                <a:gd name="T22" fmla="*/ 51236 w 67"/>
                <a:gd name="T23" fmla="*/ 50643 h 105"/>
                <a:gd name="T24" fmla="*/ 31902 w 67"/>
                <a:gd name="T25" fmla="*/ 88864 h 105"/>
                <a:gd name="T26" fmla="*/ 13534 w 67"/>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105">
                  <a:moveTo>
                    <a:pt x="0" y="54"/>
                  </a:moveTo>
                  <a:lnTo>
                    <a:pt x="0" y="54"/>
                  </a:lnTo>
                  <a:cubicBezTo>
                    <a:pt x="0" y="72"/>
                    <a:pt x="3" y="82"/>
                    <a:pt x="6" y="89"/>
                  </a:cubicBezTo>
                  <a:cubicBezTo>
                    <a:pt x="10" y="97"/>
                    <a:pt x="20" y="105"/>
                    <a:pt x="33" y="105"/>
                  </a:cubicBezTo>
                  <a:cubicBezTo>
                    <a:pt x="38" y="105"/>
                    <a:pt x="46" y="104"/>
                    <a:pt x="53" y="98"/>
                  </a:cubicBezTo>
                  <a:cubicBezTo>
                    <a:pt x="62" y="89"/>
                    <a:pt x="67" y="76"/>
                    <a:pt x="67" y="52"/>
                  </a:cubicBezTo>
                  <a:cubicBezTo>
                    <a:pt x="67" y="33"/>
                    <a:pt x="64" y="0"/>
                    <a:pt x="33" y="0"/>
                  </a:cubicBezTo>
                  <a:cubicBezTo>
                    <a:pt x="1" y="0"/>
                    <a:pt x="0" y="39"/>
                    <a:pt x="0" y="54"/>
                  </a:cubicBezTo>
                  <a:close/>
                  <a:moveTo>
                    <a:pt x="14" y="53"/>
                  </a:moveTo>
                  <a:lnTo>
                    <a:pt x="14" y="53"/>
                  </a:lnTo>
                  <a:cubicBezTo>
                    <a:pt x="14" y="35"/>
                    <a:pt x="16" y="12"/>
                    <a:pt x="34" y="12"/>
                  </a:cubicBezTo>
                  <a:cubicBezTo>
                    <a:pt x="49" y="12"/>
                    <a:pt x="53" y="29"/>
                    <a:pt x="53" y="53"/>
                  </a:cubicBezTo>
                  <a:cubicBezTo>
                    <a:pt x="53" y="71"/>
                    <a:pt x="50" y="93"/>
                    <a:pt x="33" y="93"/>
                  </a:cubicBezTo>
                  <a:cubicBezTo>
                    <a:pt x="18" y="93"/>
                    <a:pt x="14" y="76"/>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2" name="Freeform 41"/>
            <p:cNvSpPr>
              <a:spLocks noEditPoints="1"/>
            </p:cNvSpPr>
            <p:nvPr/>
          </p:nvSpPr>
          <p:spPr bwMode="auto">
            <a:xfrm>
              <a:off x="11156" y="260"/>
              <a:ext cx="655" cy="1003"/>
            </a:xfrm>
            <a:custGeom>
              <a:avLst/>
              <a:gdLst>
                <a:gd name="T0" fmla="*/ 0 w 68"/>
                <a:gd name="T1" fmla="*/ 50643 h 105"/>
                <a:gd name="T2" fmla="*/ 0 w 68"/>
                <a:gd name="T3" fmla="*/ 50643 h 105"/>
                <a:gd name="T4" fmla="*/ 6733 w 68"/>
                <a:gd name="T5" fmla="*/ 84086 h 105"/>
                <a:gd name="T6" fmla="*/ 32703 w 68"/>
                <a:gd name="T7" fmla="*/ 100330 h 105"/>
                <a:gd name="T8" fmla="*/ 51939 w 68"/>
                <a:gd name="T9" fmla="*/ 92686 h 105"/>
                <a:gd name="T10" fmla="*/ 65405 w 68"/>
                <a:gd name="T11" fmla="*/ 48732 h 105"/>
                <a:gd name="T12" fmla="*/ 32703 w 68"/>
                <a:gd name="T13" fmla="*/ 0 h 105"/>
                <a:gd name="T14" fmla="*/ 0 w 68"/>
                <a:gd name="T15" fmla="*/ 50643 h 105"/>
                <a:gd name="T16" fmla="*/ 13466 w 68"/>
                <a:gd name="T17" fmla="*/ 50643 h 105"/>
                <a:gd name="T18" fmla="*/ 13466 w 68"/>
                <a:gd name="T19" fmla="*/ 50643 h 105"/>
                <a:gd name="T20" fmla="*/ 32703 w 68"/>
                <a:gd name="T21" fmla="*/ 10511 h 105"/>
                <a:gd name="T22" fmla="*/ 51939 w 68"/>
                <a:gd name="T23" fmla="*/ 49687 h 105"/>
                <a:gd name="T24" fmla="*/ 32703 w 68"/>
                <a:gd name="T25" fmla="*/ 88864 h 105"/>
                <a:gd name="T26" fmla="*/ 13466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3"/>
                  </a:moveTo>
                  <a:lnTo>
                    <a:pt x="0" y="53"/>
                  </a:lnTo>
                  <a:cubicBezTo>
                    <a:pt x="0" y="72"/>
                    <a:pt x="4" y="81"/>
                    <a:pt x="7" y="88"/>
                  </a:cubicBezTo>
                  <a:cubicBezTo>
                    <a:pt x="11" y="97"/>
                    <a:pt x="21" y="105"/>
                    <a:pt x="34" y="105"/>
                  </a:cubicBezTo>
                  <a:cubicBezTo>
                    <a:pt x="38" y="105"/>
                    <a:pt x="47" y="104"/>
                    <a:pt x="54" y="97"/>
                  </a:cubicBezTo>
                  <a:cubicBezTo>
                    <a:pt x="63" y="88"/>
                    <a:pt x="68" y="75"/>
                    <a:pt x="68" y="51"/>
                  </a:cubicBezTo>
                  <a:cubicBezTo>
                    <a:pt x="68" y="32"/>
                    <a:pt x="64" y="0"/>
                    <a:pt x="34" y="0"/>
                  </a:cubicBezTo>
                  <a:cubicBezTo>
                    <a:pt x="2" y="0"/>
                    <a:pt x="0" y="38"/>
                    <a:pt x="0" y="53"/>
                  </a:cubicBezTo>
                  <a:close/>
                  <a:moveTo>
                    <a:pt x="14" y="53"/>
                  </a:moveTo>
                  <a:lnTo>
                    <a:pt x="14" y="53"/>
                  </a:lnTo>
                  <a:cubicBezTo>
                    <a:pt x="14" y="35"/>
                    <a:pt x="17" y="11"/>
                    <a:pt x="34" y="11"/>
                  </a:cubicBezTo>
                  <a:cubicBezTo>
                    <a:pt x="50" y="11"/>
                    <a:pt x="54" y="28"/>
                    <a:pt x="54" y="52"/>
                  </a:cubicBezTo>
                  <a:cubicBezTo>
                    <a:pt x="54" y="71"/>
                    <a:pt x="51" y="93"/>
                    <a:pt x="34" y="93"/>
                  </a:cubicBezTo>
                  <a:cubicBezTo>
                    <a:pt x="19" y="93"/>
                    <a:pt x="14" y="75"/>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3" name="Freeform 42"/>
            <p:cNvSpPr>
              <a:spLocks/>
            </p:cNvSpPr>
            <p:nvPr/>
          </p:nvSpPr>
          <p:spPr bwMode="auto">
            <a:xfrm>
              <a:off x="12376" y="279"/>
              <a:ext cx="368" cy="965"/>
            </a:xfrm>
            <a:custGeom>
              <a:avLst/>
              <a:gdLst>
                <a:gd name="T0" fmla="*/ 23261 w 38"/>
                <a:gd name="T1" fmla="*/ 96520 h 101"/>
                <a:gd name="T2" fmla="*/ 23261 w 38"/>
                <a:gd name="T3" fmla="*/ 96520 h 101"/>
                <a:gd name="T4" fmla="*/ 36830 w 38"/>
                <a:gd name="T5" fmla="*/ 96520 h 101"/>
                <a:gd name="T6" fmla="*/ 36830 w 38"/>
                <a:gd name="T7" fmla="*/ 0 h 101"/>
                <a:gd name="T8" fmla="*/ 24230 w 38"/>
                <a:gd name="T9" fmla="*/ 0 h 101"/>
                <a:gd name="T10" fmla="*/ 0 w 38"/>
                <a:gd name="T11" fmla="*/ 15290 h 101"/>
                <a:gd name="T12" fmla="*/ 0 w 38"/>
                <a:gd name="T13" fmla="*/ 28669 h 101"/>
                <a:gd name="T14" fmla="*/ 23261 w 38"/>
                <a:gd name="T15" fmla="*/ 15290 h 101"/>
                <a:gd name="T16" fmla="*/ 23261 w 38"/>
                <a:gd name="T17" fmla="*/ 9652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1">
                  <a:moveTo>
                    <a:pt x="24" y="101"/>
                  </a:moveTo>
                  <a:lnTo>
                    <a:pt x="24" y="101"/>
                  </a:lnTo>
                  <a:lnTo>
                    <a:pt x="38" y="101"/>
                  </a:lnTo>
                  <a:lnTo>
                    <a:pt x="38" y="0"/>
                  </a:lnTo>
                  <a:lnTo>
                    <a:pt x="25" y="0"/>
                  </a:lnTo>
                  <a:cubicBezTo>
                    <a:pt x="19" y="5"/>
                    <a:pt x="10" y="11"/>
                    <a:pt x="0" y="16"/>
                  </a:cubicBezTo>
                  <a:lnTo>
                    <a:pt x="0" y="30"/>
                  </a:lnTo>
                  <a:cubicBezTo>
                    <a:pt x="8" y="27"/>
                    <a:pt x="18" y="21"/>
                    <a:pt x="24" y="16"/>
                  </a:cubicBezTo>
                  <a:lnTo>
                    <a:pt x="24" y="101"/>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4" name="Freeform 43"/>
            <p:cNvSpPr>
              <a:spLocks noEditPoints="1"/>
            </p:cNvSpPr>
            <p:nvPr/>
          </p:nvSpPr>
          <p:spPr bwMode="auto">
            <a:xfrm>
              <a:off x="13049" y="260"/>
              <a:ext cx="654" cy="1003"/>
            </a:xfrm>
            <a:custGeom>
              <a:avLst/>
              <a:gdLst>
                <a:gd name="T0" fmla="*/ 0 w 68"/>
                <a:gd name="T1" fmla="*/ 50643 h 105"/>
                <a:gd name="T2" fmla="*/ 0 w 68"/>
                <a:gd name="T3" fmla="*/ 50643 h 105"/>
                <a:gd name="T4" fmla="*/ 6733 w 68"/>
                <a:gd name="T5" fmla="*/ 84086 h 105"/>
                <a:gd name="T6" fmla="*/ 32703 w 68"/>
                <a:gd name="T7" fmla="*/ 100330 h 105"/>
                <a:gd name="T8" fmla="*/ 51939 w 68"/>
                <a:gd name="T9" fmla="*/ 92686 h 105"/>
                <a:gd name="T10" fmla="*/ 65405 w 68"/>
                <a:gd name="T11" fmla="*/ 48732 h 105"/>
                <a:gd name="T12" fmla="*/ 32703 w 68"/>
                <a:gd name="T13" fmla="*/ 0 h 105"/>
                <a:gd name="T14" fmla="*/ 0 w 68"/>
                <a:gd name="T15" fmla="*/ 50643 h 105"/>
                <a:gd name="T16" fmla="*/ 13466 w 68"/>
                <a:gd name="T17" fmla="*/ 50643 h 105"/>
                <a:gd name="T18" fmla="*/ 13466 w 68"/>
                <a:gd name="T19" fmla="*/ 50643 h 105"/>
                <a:gd name="T20" fmla="*/ 32703 w 68"/>
                <a:gd name="T21" fmla="*/ 10511 h 105"/>
                <a:gd name="T22" fmla="*/ 51939 w 68"/>
                <a:gd name="T23" fmla="*/ 49687 h 105"/>
                <a:gd name="T24" fmla="*/ 32703 w 68"/>
                <a:gd name="T25" fmla="*/ 88864 h 105"/>
                <a:gd name="T26" fmla="*/ 13466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3"/>
                  </a:moveTo>
                  <a:lnTo>
                    <a:pt x="0" y="53"/>
                  </a:lnTo>
                  <a:cubicBezTo>
                    <a:pt x="0" y="72"/>
                    <a:pt x="3" y="81"/>
                    <a:pt x="7" y="88"/>
                  </a:cubicBezTo>
                  <a:cubicBezTo>
                    <a:pt x="11" y="97"/>
                    <a:pt x="20" y="105"/>
                    <a:pt x="34" y="105"/>
                  </a:cubicBezTo>
                  <a:cubicBezTo>
                    <a:pt x="38" y="105"/>
                    <a:pt x="47" y="104"/>
                    <a:pt x="54" y="97"/>
                  </a:cubicBezTo>
                  <a:cubicBezTo>
                    <a:pt x="63" y="88"/>
                    <a:pt x="68" y="75"/>
                    <a:pt x="68" y="51"/>
                  </a:cubicBezTo>
                  <a:cubicBezTo>
                    <a:pt x="68" y="32"/>
                    <a:pt x="64" y="0"/>
                    <a:pt x="34" y="0"/>
                  </a:cubicBezTo>
                  <a:cubicBezTo>
                    <a:pt x="2" y="0"/>
                    <a:pt x="0" y="38"/>
                    <a:pt x="0" y="53"/>
                  </a:cubicBezTo>
                  <a:close/>
                  <a:moveTo>
                    <a:pt x="14" y="53"/>
                  </a:moveTo>
                  <a:lnTo>
                    <a:pt x="14" y="53"/>
                  </a:lnTo>
                  <a:cubicBezTo>
                    <a:pt x="14" y="35"/>
                    <a:pt x="16" y="11"/>
                    <a:pt x="34" y="11"/>
                  </a:cubicBezTo>
                  <a:cubicBezTo>
                    <a:pt x="49" y="11"/>
                    <a:pt x="54" y="28"/>
                    <a:pt x="54" y="52"/>
                  </a:cubicBezTo>
                  <a:cubicBezTo>
                    <a:pt x="54" y="71"/>
                    <a:pt x="51" y="93"/>
                    <a:pt x="34" y="93"/>
                  </a:cubicBezTo>
                  <a:cubicBezTo>
                    <a:pt x="18" y="93"/>
                    <a:pt x="14" y="75"/>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5" name="Freeform 44"/>
            <p:cNvSpPr>
              <a:spLocks noEditPoints="1"/>
            </p:cNvSpPr>
            <p:nvPr/>
          </p:nvSpPr>
          <p:spPr bwMode="auto">
            <a:xfrm>
              <a:off x="13862" y="260"/>
              <a:ext cx="654" cy="1003"/>
            </a:xfrm>
            <a:custGeom>
              <a:avLst/>
              <a:gdLst>
                <a:gd name="T0" fmla="*/ 0 w 68"/>
                <a:gd name="T1" fmla="*/ 75486 h 105"/>
                <a:gd name="T2" fmla="*/ 0 w 68"/>
                <a:gd name="T3" fmla="*/ 75486 h 105"/>
                <a:gd name="T4" fmla="*/ 29817 w 68"/>
                <a:gd name="T5" fmla="*/ 100330 h 105"/>
                <a:gd name="T6" fmla="*/ 65405 w 68"/>
                <a:gd name="T7" fmla="*/ 49687 h 105"/>
                <a:gd name="T8" fmla="*/ 62519 w 68"/>
                <a:gd name="T9" fmla="*/ 23888 h 105"/>
                <a:gd name="T10" fmla="*/ 30779 w 68"/>
                <a:gd name="T11" fmla="*/ 0 h 105"/>
                <a:gd name="T12" fmla="*/ 0 w 68"/>
                <a:gd name="T13" fmla="*/ 30577 h 105"/>
                <a:gd name="T14" fmla="*/ 29817 w 68"/>
                <a:gd name="T15" fmla="*/ 61154 h 105"/>
                <a:gd name="T16" fmla="*/ 50977 w 68"/>
                <a:gd name="T17" fmla="*/ 49687 h 105"/>
                <a:gd name="T18" fmla="*/ 30779 w 68"/>
                <a:gd name="T19" fmla="*/ 89819 h 105"/>
                <a:gd name="T20" fmla="*/ 15389 w 68"/>
                <a:gd name="T21" fmla="*/ 75486 h 105"/>
                <a:gd name="T22" fmla="*/ 0 w 68"/>
                <a:gd name="T23" fmla="*/ 75486 h 105"/>
                <a:gd name="T24" fmla="*/ 50016 w 68"/>
                <a:gd name="T25" fmla="*/ 31532 h 105"/>
                <a:gd name="T26" fmla="*/ 50016 w 68"/>
                <a:gd name="T27" fmla="*/ 31532 h 105"/>
                <a:gd name="T28" fmla="*/ 31741 w 68"/>
                <a:gd name="T29" fmla="*/ 50643 h 105"/>
                <a:gd name="T30" fmla="*/ 13466 w 68"/>
                <a:gd name="T31" fmla="*/ 31532 h 105"/>
                <a:gd name="T32" fmla="*/ 30779 w 68"/>
                <a:gd name="T33" fmla="*/ 10511 h 105"/>
                <a:gd name="T34" fmla="*/ 50016 w 68"/>
                <a:gd name="T35" fmla="*/ 31532 h 1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8" h="105">
                  <a:moveTo>
                    <a:pt x="0" y="79"/>
                  </a:moveTo>
                  <a:lnTo>
                    <a:pt x="0" y="79"/>
                  </a:lnTo>
                  <a:cubicBezTo>
                    <a:pt x="1" y="100"/>
                    <a:pt x="17" y="105"/>
                    <a:pt x="31" y="105"/>
                  </a:cubicBezTo>
                  <a:cubicBezTo>
                    <a:pt x="68" y="105"/>
                    <a:pt x="68" y="67"/>
                    <a:pt x="68" y="52"/>
                  </a:cubicBezTo>
                  <a:cubicBezTo>
                    <a:pt x="68" y="38"/>
                    <a:pt x="67" y="31"/>
                    <a:pt x="65" y="25"/>
                  </a:cubicBezTo>
                  <a:cubicBezTo>
                    <a:pt x="59" y="4"/>
                    <a:pt x="43" y="0"/>
                    <a:pt x="32" y="0"/>
                  </a:cubicBezTo>
                  <a:cubicBezTo>
                    <a:pt x="17" y="0"/>
                    <a:pt x="0" y="9"/>
                    <a:pt x="0" y="32"/>
                  </a:cubicBezTo>
                  <a:cubicBezTo>
                    <a:pt x="0" y="54"/>
                    <a:pt x="15" y="64"/>
                    <a:pt x="31" y="64"/>
                  </a:cubicBezTo>
                  <a:cubicBezTo>
                    <a:pt x="39" y="64"/>
                    <a:pt x="48" y="62"/>
                    <a:pt x="53" y="52"/>
                  </a:cubicBezTo>
                  <a:cubicBezTo>
                    <a:pt x="54" y="67"/>
                    <a:pt x="54" y="94"/>
                    <a:pt x="32" y="94"/>
                  </a:cubicBezTo>
                  <a:cubicBezTo>
                    <a:pt x="20" y="94"/>
                    <a:pt x="16" y="87"/>
                    <a:pt x="16" y="79"/>
                  </a:cubicBezTo>
                  <a:lnTo>
                    <a:pt x="0" y="79"/>
                  </a:lnTo>
                  <a:close/>
                  <a:moveTo>
                    <a:pt x="52" y="33"/>
                  </a:moveTo>
                  <a:lnTo>
                    <a:pt x="52" y="33"/>
                  </a:lnTo>
                  <a:cubicBezTo>
                    <a:pt x="52" y="45"/>
                    <a:pt x="45" y="53"/>
                    <a:pt x="33" y="53"/>
                  </a:cubicBezTo>
                  <a:cubicBezTo>
                    <a:pt x="22" y="53"/>
                    <a:pt x="14" y="46"/>
                    <a:pt x="14" y="33"/>
                  </a:cubicBezTo>
                  <a:cubicBezTo>
                    <a:pt x="14" y="21"/>
                    <a:pt x="21" y="11"/>
                    <a:pt x="32" y="11"/>
                  </a:cubicBezTo>
                  <a:cubicBezTo>
                    <a:pt x="42" y="11"/>
                    <a:pt x="52" y="18"/>
                    <a:pt x="52" y="3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6" name="Freeform 45"/>
            <p:cNvSpPr>
              <a:spLocks/>
            </p:cNvSpPr>
            <p:nvPr/>
          </p:nvSpPr>
          <p:spPr bwMode="auto">
            <a:xfrm>
              <a:off x="16040" y="285"/>
              <a:ext cx="616" cy="991"/>
            </a:xfrm>
            <a:custGeom>
              <a:avLst/>
              <a:gdLst>
                <a:gd name="T0" fmla="*/ 0 w 64"/>
                <a:gd name="T1" fmla="*/ 99060 h 103"/>
                <a:gd name="T2" fmla="*/ 0 w 64"/>
                <a:gd name="T3" fmla="*/ 99060 h 103"/>
                <a:gd name="T4" fmla="*/ 61595 w 64"/>
                <a:gd name="T5" fmla="*/ 99060 h 103"/>
                <a:gd name="T6" fmla="*/ 61595 w 64"/>
                <a:gd name="T7" fmla="*/ 88481 h 103"/>
                <a:gd name="T8" fmla="*/ 15399 w 64"/>
                <a:gd name="T9" fmla="*/ 88481 h 103"/>
                <a:gd name="T10" fmla="*/ 32722 w 64"/>
                <a:gd name="T11" fmla="*/ 72131 h 103"/>
                <a:gd name="T12" fmla="*/ 51008 w 64"/>
                <a:gd name="T13" fmla="*/ 52896 h 103"/>
                <a:gd name="T14" fmla="*/ 61595 w 64"/>
                <a:gd name="T15" fmla="*/ 28852 h 103"/>
                <a:gd name="T16" fmla="*/ 31760 w 64"/>
                <a:gd name="T17" fmla="*/ 0 h 103"/>
                <a:gd name="T18" fmla="*/ 10587 w 64"/>
                <a:gd name="T19" fmla="*/ 7694 h 103"/>
                <a:gd name="T20" fmla="*/ 1925 w 64"/>
                <a:gd name="T21" fmla="*/ 28852 h 103"/>
                <a:gd name="T22" fmla="*/ 16361 w 64"/>
                <a:gd name="T23" fmla="*/ 28852 h 103"/>
                <a:gd name="T24" fmla="*/ 31760 w 64"/>
                <a:gd name="T25" fmla="*/ 11541 h 103"/>
                <a:gd name="T26" fmla="*/ 48121 w 64"/>
                <a:gd name="T27" fmla="*/ 27891 h 103"/>
                <a:gd name="T28" fmla="*/ 40422 w 64"/>
                <a:gd name="T29" fmla="*/ 45202 h 103"/>
                <a:gd name="T30" fmla="*/ 25023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50" y="59"/>
                    <a:pt x="53" y="55"/>
                  </a:cubicBezTo>
                  <a:cubicBezTo>
                    <a:pt x="64" y="41"/>
                    <a:pt x="64" y="36"/>
                    <a:pt x="64" y="30"/>
                  </a:cubicBezTo>
                  <a:cubicBezTo>
                    <a:pt x="64" y="8"/>
                    <a:pt x="48" y="0"/>
                    <a:pt x="33" y="0"/>
                  </a:cubicBezTo>
                  <a:cubicBezTo>
                    <a:pt x="26" y="0"/>
                    <a:pt x="18" y="2"/>
                    <a:pt x="11" y="8"/>
                  </a:cubicBezTo>
                  <a:cubicBezTo>
                    <a:pt x="2" y="15"/>
                    <a:pt x="2" y="25"/>
                    <a:pt x="2" y="30"/>
                  </a:cubicBezTo>
                  <a:lnTo>
                    <a:pt x="17" y="30"/>
                  </a:lnTo>
                  <a:cubicBezTo>
                    <a:pt x="17" y="26"/>
                    <a:pt x="17" y="12"/>
                    <a:pt x="33" y="12"/>
                  </a:cubicBezTo>
                  <a:cubicBezTo>
                    <a:pt x="48" y="12"/>
                    <a:pt x="50" y="24"/>
                    <a:pt x="50" y="29"/>
                  </a:cubicBezTo>
                  <a:cubicBezTo>
                    <a:pt x="50" y="34"/>
                    <a:pt x="48" y="39"/>
                    <a:pt x="42" y="47"/>
                  </a:cubicBezTo>
                  <a:cubicBezTo>
                    <a:pt x="38" y="53"/>
                    <a:pt x="32" y="59"/>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7" name="Freeform 46"/>
            <p:cNvSpPr>
              <a:spLocks/>
            </p:cNvSpPr>
            <p:nvPr/>
          </p:nvSpPr>
          <p:spPr bwMode="auto">
            <a:xfrm>
              <a:off x="16795" y="285"/>
              <a:ext cx="616" cy="991"/>
            </a:xfrm>
            <a:custGeom>
              <a:avLst/>
              <a:gdLst>
                <a:gd name="T0" fmla="*/ 0 w 64"/>
                <a:gd name="T1" fmla="*/ 99060 h 103"/>
                <a:gd name="T2" fmla="*/ 0 w 64"/>
                <a:gd name="T3" fmla="*/ 99060 h 103"/>
                <a:gd name="T4" fmla="*/ 61595 w 64"/>
                <a:gd name="T5" fmla="*/ 99060 h 103"/>
                <a:gd name="T6" fmla="*/ 61595 w 64"/>
                <a:gd name="T7" fmla="*/ 88481 h 103"/>
                <a:gd name="T8" fmla="*/ 15399 w 64"/>
                <a:gd name="T9" fmla="*/ 88481 h 103"/>
                <a:gd name="T10" fmla="*/ 32722 w 64"/>
                <a:gd name="T11" fmla="*/ 72131 h 103"/>
                <a:gd name="T12" fmla="*/ 51008 w 64"/>
                <a:gd name="T13" fmla="*/ 52896 h 103"/>
                <a:gd name="T14" fmla="*/ 61595 w 64"/>
                <a:gd name="T15" fmla="*/ 28852 h 103"/>
                <a:gd name="T16" fmla="*/ 31760 w 64"/>
                <a:gd name="T17" fmla="*/ 0 h 103"/>
                <a:gd name="T18" fmla="*/ 10587 w 64"/>
                <a:gd name="T19" fmla="*/ 7694 h 103"/>
                <a:gd name="T20" fmla="*/ 1925 w 64"/>
                <a:gd name="T21" fmla="*/ 28852 h 103"/>
                <a:gd name="T22" fmla="*/ 16361 w 64"/>
                <a:gd name="T23" fmla="*/ 28852 h 103"/>
                <a:gd name="T24" fmla="*/ 32722 w 64"/>
                <a:gd name="T25" fmla="*/ 11541 h 103"/>
                <a:gd name="T26" fmla="*/ 48121 w 64"/>
                <a:gd name="T27" fmla="*/ 27891 h 103"/>
                <a:gd name="T28" fmla="*/ 40422 w 64"/>
                <a:gd name="T29" fmla="*/ 45202 h 103"/>
                <a:gd name="T30" fmla="*/ 25985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50" y="59"/>
                    <a:pt x="53" y="55"/>
                  </a:cubicBezTo>
                  <a:cubicBezTo>
                    <a:pt x="64" y="41"/>
                    <a:pt x="64" y="36"/>
                    <a:pt x="64" y="30"/>
                  </a:cubicBezTo>
                  <a:cubicBezTo>
                    <a:pt x="64" y="8"/>
                    <a:pt x="48" y="0"/>
                    <a:pt x="33" y="0"/>
                  </a:cubicBezTo>
                  <a:cubicBezTo>
                    <a:pt x="27" y="0"/>
                    <a:pt x="18" y="2"/>
                    <a:pt x="11" y="8"/>
                  </a:cubicBezTo>
                  <a:cubicBezTo>
                    <a:pt x="2" y="15"/>
                    <a:pt x="2" y="25"/>
                    <a:pt x="2" y="30"/>
                  </a:cubicBezTo>
                  <a:lnTo>
                    <a:pt x="17" y="30"/>
                  </a:lnTo>
                  <a:cubicBezTo>
                    <a:pt x="17" y="26"/>
                    <a:pt x="17" y="12"/>
                    <a:pt x="34" y="12"/>
                  </a:cubicBezTo>
                  <a:cubicBezTo>
                    <a:pt x="48" y="12"/>
                    <a:pt x="50" y="24"/>
                    <a:pt x="50" y="29"/>
                  </a:cubicBezTo>
                  <a:cubicBezTo>
                    <a:pt x="50" y="34"/>
                    <a:pt x="48" y="39"/>
                    <a:pt x="42" y="47"/>
                  </a:cubicBezTo>
                  <a:cubicBezTo>
                    <a:pt x="38" y="53"/>
                    <a:pt x="32" y="59"/>
                    <a:pt x="27"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8" name="Freeform 47"/>
            <p:cNvSpPr>
              <a:spLocks/>
            </p:cNvSpPr>
            <p:nvPr/>
          </p:nvSpPr>
          <p:spPr bwMode="auto">
            <a:xfrm>
              <a:off x="15538" y="565"/>
              <a:ext cx="394" cy="711"/>
            </a:xfrm>
            <a:custGeom>
              <a:avLst/>
              <a:gdLst>
                <a:gd name="T0" fmla="*/ 0 w 41"/>
                <a:gd name="T1" fmla="*/ 71120 h 74"/>
                <a:gd name="T2" fmla="*/ 0 w 41"/>
                <a:gd name="T3" fmla="*/ 71120 h 74"/>
                <a:gd name="T4" fmla="*/ 13443 w 41"/>
                <a:gd name="T5" fmla="*/ 71120 h 74"/>
                <a:gd name="T6" fmla="*/ 13443 w 41"/>
                <a:gd name="T7" fmla="*/ 33638 h 74"/>
                <a:gd name="T8" fmla="*/ 32648 w 41"/>
                <a:gd name="T9" fmla="*/ 12494 h 74"/>
                <a:gd name="T10" fmla="*/ 36489 w 41"/>
                <a:gd name="T11" fmla="*/ 12494 h 74"/>
                <a:gd name="T12" fmla="*/ 39370 w 41"/>
                <a:gd name="T13" fmla="*/ 13455 h 74"/>
                <a:gd name="T14" fmla="*/ 39370 w 41"/>
                <a:gd name="T15" fmla="*/ 0 h 74"/>
                <a:gd name="T16" fmla="*/ 29768 w 41"/>
                <a:gd name="T17" fmla="*/ 961 h 74"/>
                <a:gd name="T18" fmla="*/ 13443 w 41"/>
                <a:gd name="T19" fmla="*/ 14416 h 74"/>
                <a:gd name="T20" fmla="*/ 13443 w 41"/>
                <a:gd name="T21" fmla="*/ 961 h 74"/>
                <a:gd name="T22" fmla="*/ 0 w 41"/>
                <a:gd name="T23" fmla="*/ 961 h 74"/>
                <a:gd name="T24" fmla="*/ 0 w 41"/>
                <a:gd name="T25" fmla="*/ 15377 h 74"/>
                <a:gd name="T26" fmla="*/ 0 w 41"/>
                <a:gd name="T27" fmla="*/ 71120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1" h="74">
                  <a:moveTo>
                    <a:pt x="0" y="74"/>
                  </a:moveTo>
                  <a:lnTo>
                    <a:pt x="0" y="74"/>
                  </a:lnTo>
                  <a:lnTo>
                    <a:pt x="14" y="74"/>
                  </a:lnTo>
                  <a:lnTo>
                    <a:pt x="14" y="35"/>
                  </a:lnTo>
                  <a:cubicBezTo>
                    <a:pt x="14" y="23"/>
                    <a:pt x="18" y="13"/>
                    <a:pt x="34" y="13"/>
                  </a:cubicBezTo>
                  <a:cubicBezTo>
                    <a:pt x="36" y="13"/>
                    <a:pt x="37" y="13"/>
                    <a:pt x="38" y="13"/>
                  </a:cubicBezTo>
                  <a:cubicBezTo>
                    <a:pt x="39" y="13"/>
                    <a:pt x="40" y="13"/>
                    <a:pt x="41" y="14"/>
                  </a:cubicBezTo>
                  <a:lnTo>
                    <a:pt x="41" y="0"/>
                  </a:lnTo>
                  <a:cubicBezTo>
                    <a:pt x="38" y="0"/>
                    <a:pt x="35" y="0"/>
                    <a:pt x="31" y="1"/>
                  </a:cubicBezTo>
                  <a:cubicBezTo>
                    <a:pt x="25" y="1"/>
                    <a:pt x="16" y="5"/>
                    <a:pt x="14" y="15"/>
                  </a:cubicBezTo>
                  <a:lnTo>
                    <a:pt x="14" y="1"/>
                  </a:lnTo>
                  <a:lnTo>
                    <a:pt x="0" y="1"/>
                  </a:lnTo>
                  <a:cubicBezTo>
                    <a:pt x="0" y="6"/>
                    <a:pt x="0" y="11"/>
                    <a:pt x="0" y="16"/>
                  </a:cubicBezTo>
                  <a:lnTo>
                    <a:pt x="0" y="74"/>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49" name="Freeform 48"/>
            <p:cNvSpPr>
              <a:spLocks noEditPoints="1"/>
            </p:cNvSpPr>
            <p:nvPr/>
          </p:nvSpPr>
          <p:spPr bwMode="auto">
            <a:xfrm>
              <a:off x="2120" y="228"/>
              <a:ext cx="648" cy="1010"/>
            </a:xfrm>
            <a:custGeom>
              <a:avLst/>
              <a:gdLst>
                <a:gd name="T0" fmla="*/ 0 w 68"/>
                <a:gd name="T1" fmla="*/ 51925 h 105"/>
                <a:gd name="T2" fmla="*/ 0 w 68"/>
                <a:gd name="T3" fmla="*/ 51925 h 105"/>
                <a:gd name="T4" fmla="*/ 6668 w 68"/>
                <a:gd name="T5" fmla="*/ 85580 h 105"/>
                <a:gd name="T6" fmla="*/ 32385 w 68"/>
                <a:gd name="T7" fmla="*/ 100965 h 105"/>
                <a:gd name="T8" fmla="*/ 51435 w 68"/>
                <a:gd name="T9" fmla="*/ 94234 h 105"/>
                <a:gd name="T10" fmla="*/ 64770 w 68"/>
                <a:gd name="T11" fmla="*/ 50002 h 105"/>
                <a:gd name="T12" fmla="*/ 32385 w 68"/>
                <a:gd name="T13" fmla="*/ 0 h 105"/>
                <a:gd name="T14" fmla="*/ 0 w 68"/>
                <a:gd name="T15" fmla="*/ 51925 h 105"/>
                <a:gd name="T16" fmla="*/ 13335 w 68"/>
                <a:gd name="T17" fmla="*/ 50963 h 105"/>
                <a:gd name="T18" fmla="*/ 13335 w 68"/>
                <a:gd name="T19" fmla="*/ 50963 h 105"/>
                <a:gd name="T20" fmla="*/ 32385 w 68"/>
                <a:gd name="T21" fmla="*/ 11539 h 105"/>
                <a:gd name="T22" fmla="*/ 51435 w 68"/>
                <a:gd name="T23" fmla="*/ 50963 h 105"/>
                <a:gd name="T24" fmla="*/ 32385 w 68"/>
                <a:gd name="T25" fmla="*/ 89426 h 105"/>
                <a:gd name="T26" fmla="*/ 13335 w 68"/>
                <a:gd name="T27" fmla="*/ 5096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4"/>
                  </a:moveTo>
                  <a:lnTo>
                    <a:pt x="0" y="54"/>
                  </a:lnTo>
                  <a:cubicBezTo>
                    <a:pt x="0" y="72"/>
                    <a:pt x="3" y="82"/>
                    <a:pt x="7" y="89"/>
                  </a:cubicBezTo>
                  <a:cubicBezTo>
                    <a:pt x="11" y="98"/>
                    <a:pt x="20" y="105"/>
                    <a:pt x="34" y="105"/>
                  </a:cubicBezTo>
                  <a:cubicBezTo>
                    <a:pt x="38" y="105"/>
                    <a:pt x="47" y="104"/>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7" y="12"/>
                    <a:pt x="34" y="12"/>
                  </a:cubicBezTo>
                  <a:cubicBezTo>
                    <a:pt x="49" y="12"/>
                    <a:pt x="54" y="29"/>
                    <a:pt x="54" y="53"/>
                  </a:cubicBezTo>
                  <a:cubicBezTo>
                    <a:pt x="54" y="71"/>
                    <a:pt x="51" y="93"/>
                    <a:pt x="34" y="93"/>
                  </a:cubicBezTo>
                  <a:cubicBezTo>
                    <a:pt x="19" y="93"/>
                    <a:pt x="14" y="76"/>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0" name="Freeform 49"/>
            <p:cNvSpPr>
              <a:spLocks/>
            </p:cNvSpPr>
            <p:nvPr/>
          </p:nvSpPr>
          <p:spPr bwMode="auto">
            <a:xfrm>
              <a:off x="3333" y="247"/>
              <a:ext cx="369" cy="972"/>
            </a:xfrm>
            <a:custGeom>
              <a:avLst/>
              <a:gdLst>
                <a:gd name="T0" fmla="*/ 23261 w 38"/>
                <a:gd name="T1" fmla="*/ 97155 h 101"/>
                <a:gd name="T2" fmla="*/ 23261 w 38"/>
                <a:gd name="T3" fmla="*/ 97155 h 101"/>
                <a:gd name="T4" fmla="*/ 36830 w 38"/>
                <a:gd name="T5" fmla="*/ 97155 h 101"/>
                <a:gd name="T6" fmla="*/ 36830 w 38"/>
                <a:gd name="T7" fmla="*/ 0 h 101"/>
                <a:gd name="T8" fmla="*/ 24230 w 38"/>
                <a:gd name="T9" fmla="*/ 0 h 101"/>
                <a:gd name="T10" fmla="*/ 0 w 38"/>
                <a:gd name="T11" fmla="*/ 15391 h 101"/>
                <a:gd name="T12" fmla="*/ 0 w 38"/>
                <a:gd name="T13" fmla="*/ 29820 h 101"/>
                <a:gd name="T14" fmla="*/ 23261 w 38"/>
                <a:gd name="T15" fmla="*/ 15391 h 101"/>
                <a:gd name="T16" fmla="*/ 23261 w 38"/>
                <a:gd name="T17" fmla="*/ 97155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 h="101">
                  <a:moveTo>
                    <a:pt x="24" y="101"/>
                  </a:moveTo>
                  <a:lnTo>
                    <a:pt x="24" y="101"/>
                  </a:lnTo>
                  <a:lnTo>
                    <a:pt x="38" y="101"/>
                  </a:lnTo>
                  <a:lnTo>
                    <a:pt x="38" y="0"/>
                  </a:lnTo>
                  <a:lnTo>
                    <a:pt x="25" y="0"/>
                  </a:lnTo>
                  <a:cubicBezTo>
                    <a:pt x="19" y="5"/>
                    <a:pt x="10" y="11"/>
                    <a:pt x="0" y="16"/>
                  </a:cubicBezTo>
                  <a:lnTo>
                    <a:pt x="0" y="31"/>
                  </a:lnTo>
                  <a:cubicBezTo>
                    <a:pt x="8" y="27"/>
                    <a:pt x="18" y="22"/>
                    <a:pt x="24" y="16"/>
                  </a:cubicBezTo>
                  <a:lnTo>
                    <a:pt x="24" y="101"/>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1" name="Freeform 50"/>
            <p:cNvSpPr>
              <a:spLocks noEditPoints="1"/>
            </p:cNvSpPr>
            <p:nvPr/>
          </p:nvSpPr>
          <p:spPr bwMode="auto">
            <a:xfrm>
              <a:off x="4025" y="228"/>
              <a:ext cx="654" cy="1010"/>
            </a:xfrm>
            <a:custGeom>
              <a:avLst/>
              <a:gdLst>
                <a:gd name="T0" fmla="*/ 0 w 68"/>
                <a:gd name="T1" fmla="*/ 51925 h 105"/>
                <a:gd name="T2" fmla="*/ 0 w 68"/>
                <a:gd name="T3" fmla="*/ 51925 h 105"/>
                <a:gd name="T4" fmla="*/ 6733 w 68"/>
                <a:gd name="T5" fmla="*/ 85580 h 105"/>
                <a:gd name="T6" fmla="*/ 32703 w 68"/>
                <a:gd name="T7" fmla="*/ 100965 h 105"/>
                <a:gd name="T8" fmla="*/ 51939 w 68"/>
                <a:gd name="T9" fmla="*/ 94234 h 105"/>
                <a:gd name="T10" fmla="*/ 65405 w 68"/>
                <a:gd name="T11" fmla="*/ 50002 h 105"/>
                <a:gd name="T12" fmla="*/ 32703 w 68"/>
                <a:gd name="T13" fmla="*/ 0 h 105"/>
                <a:gd name="T14" fmla="*/ 0 w 68"/>
                <a:gd name="T15" fmla="*/ 51925 h 105"/>
                <a:gd name="T16" fmla="*/ 13466 w 68"/>
                <a:gd name="T17" fmla="*/ 50963 h 105"/>
                <a:gd name="T18" fmla="*/ 13466 w 68"/>
                <a:gd name="T19" fmla="*/ 50963 h 105"/>
                <a:gd name="T20" fmla="*/ 32703 w 68"/>
                <a:gd name="T21" fmla="*/ 11539 h 105"/>
                <a:gd name="T22" fmla="*/ 51939 w 68"/>
                <a:gd name="T23" fmla="*/ 50963 h 105"/>
                <a:gd name="T24" fmla="*/ 32703 w 68"/>
                <a:gd name="T25" fmla="*/ 89426 h 105"/>
                <a:gd name="T26" fmla="*/ 13466 w 68"/>
                <a:gd name="T27" fmla="*/ 5096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4"/>
                  </a:moveTo>
                  <a:lnTo>
                    <a:pt x="0" y="54"/>
                  </a:lnTo>
                  <a:cubicBezTo>
                    <a:pt x="0" y="72"/>
                    <a:pt x="4" y="82"/>
                    <a:pt x="7" y="89"/>
                  </a:cubicBezTo>
                  <a:cubicBezTo>
                    <a:pt x="11" y="98"/>
                    <a:pt x="20" y="105"/>
                    <a:pt x="34" y="105"/>
                  </a:cubicBezTo>
                  <a:cubicBezTo>
                    <a:pt x="38" y="105"/>
                    <a:pt x="47" y="104"/>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7" y="12"/>
                    <a:pt x="34" y="12"/>
                  </a:cubicBezTo>
                  <a:cubicBezTo>
                    <a:pt x="50" y="12"/>
                    <a:pt x="54" y="29"/>
                    <a:pt x="54" y="53"/>
                  </a:cubicBezTo>
                  <a:cubicBezTo>
                    <a:pt x="54" y="71"/>
                    <a:pt x="51" y="93"/>
                    <a:pt x="34" y="93"/>
                  </a:cubicBezTo>
                  <a:cubicBezTo>
                    <a:pt x="19" y="93"/>
                    <a:pt x="14" y="76"/>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2" name="Freeform 51"/>
            <p:cNvSpPr>
              <a:spLocks noEditPoints="1"/>
            </p:cNvSpPr>
            <p:nvPr/>
          </p:nvSpPr>
          <p:spPr bwMode="auto">
            <a:xfrm>
              <a:off x="4851" y="190"/>
              <a:ext cx="527" cy="1029"/>
            </a:xfrm>
            <a:custGeom>
              <a:avLst/>
              <a:gdLst>
                <a:gd name="T0" fmla="*/ 0 w 55"/>
                <a:gd name="T1" fmla="*/ 15382 h 107"/>
                <a:gd name="T2" fmla="*/ 0 w 55"/>
                <a:gd name="T3" fmla="*/ 15382 h 107"/>
                <a:gd name="T4" fmla="*/ 19165 w 55"/>
                <a:gd name="T5" fmla="*/ 11537 h 107"/>
                <a:gd name="T6" fmla="*/ 38331 w 55"/>
                <a:gd name="T7" fmla="*/ 25958 h 107"/>
                <a:gd name="T8" fmla="*/ 22040 w 55"/>
                <a:gd name="T9" fmla="*/ 50954 h 107"/>
                <a:gd name="T10" fmla="*/ 15332 w 55"/>
                <a:gd name="T11" fmla="*/ 65375 h 107"/>
                <a:gd name="T12" fmla="*/ 15332 w 55"/>
                <a:gd name="T13" fmla="*/ 79796 h 107"/>
                <a:gd name="T14" fmla="*/ 26832 w 55"/>
                <a:gd name="T15" fmla="*/ 79796 h 107"/>
                <a:gd name="T16" fmla="*/ 26832 w 55"/>
                <a:gd name="T17" fmla="*/ 65375 h 107"/>
                <a:gd name="T18" fmla="*/ 27790 w 55"/>
                <a:gd name="T19" fmla="*/ 60568 h 107"/>
                <a:gd name="T20" fmla="*/ 35456 w 55"/>
                <a:gd name="T21" fmla="*/ 52877 h 107"/>
                <a:gd name="T22" fmla="*/ 52705 w 55"/>
                <a:gd name="T23" fmla="*/ 24996 h 107"/>
                <a:gd name="T24" fmla="*/ 45997 w 55"/>
                <a:gd name="T25" fmla="*/ 8653 h 107"/>
                <a:gd name="T26" fmla="*/ 20124 w 55"/>
                <a:gd name="T27" fmla="*/ 0 h 107"/>
                <a:gd name="T28" fmla="*/ 0 w 55"/>
                <a:gd name="T29" fmla="*/ 2884 h 107"/>
                <a:gd name="T30" fmla="*/ 0 w 55"/>
                <a:gd name="T31" fmla="*/ 15382 h 107"/>
                <a:gd name="T32" fmla="*/ 13416 w 55"/>
                <a:gd name="T33" fmla="*/ 102870 h 107"/>
                <a:gd name="T34" fmla="*/ 13416 w 55"/>
                <a:gd name="T35" fmla="*/ 102870 h 107"/>
                <a:gd name="T36" fmla="*/ 28748 w 55"/>
                <a:gd name="T37" fmla="*/ 102870 h 107"/>
                <a:gd name="T38" fmla="*/ 28748 w 55"/>
                <a:gd name="T39" fmla="*/ 88449 h 107"/>
                <a:gd name="T40" fmla="*/ 13416 w 55"/>
                <a:gd name="T41" fmla="*/ 88449 h 107"/>
                <a:gd name="T42" fmla="*/ 13416 w 55"/>
                <a:gd name="T43" fmla="*/ 102870 h 1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107">
                  <a:moveTo>
                    <a:pt x="0" y="16"/>
                  </a:moveTo>
                  <a:lnTo>
                    <a:pt x="0" y="16"/>
                  </a:lnTo>
                  <a:cubicBezTo>
                    <a:pt x="10" y="12"/>
                    <a:pt x="18" y="12"/>
                    <a:pt x="20" y="12"/>
                  </a:cubicBezTo>
                  <a:cubicBezTo>
                    <a:pt x="24" y="12"/>
                    <a:pt x="40" y="12"/>
                    <a:pt x="40" y="27"/>
                  </a:cubicBezTo>
                  <a:cubicBezTo>
                    <a:pt x="40" y="36"/>
                    <a:pt x="34" y="41"/>
                    <a:pt x="23" y="53"/>
                  </a:cubicBezTo>
                  <a:cubicBezTo>
                    <a:pt x="16" y="61"/>
                    <a:pt x="16" y="62"/>
                    <a:pt x="16" y="68"/>
                  </a:cubicBezTo>
                  <a:lnTo>
                    <a:pt x="16" y="83"/>
                  </a:lnTo>
                  <a:lnTo>
                    <a:pt x="28" y="83"/>
                  </a:lnTo>
                  <a:lnTo>
                    <a:pt x="28" y="68"/>
                  </a:lnTo>
                  <a:cubicBezTo>
                    <a:pt x="28" y="66"/>
                    <a:pt x="28" y="65"/>
                    <a:pt x="29" y="63"/>
                  </a:cubicBezTo>
                  <a:cubicBezTo>
                    <a:pt x="29" y="63"/>
                    <a:pt x="36" y="56"/>
                    <a:pt x="37" y="55"/>
                  </a:cubicBezTo>
                  <a:cubicBezTo>
                    <a:pt x="49" y="43"/>
                    <a:pt x="55" y="37"/>
                    <a:pt x="55" y="26"/>
                  </a:cubicBezTo>
                  <a:cubicBezTo>
                    <a:pt x="55" y="20"/>
                    <a:pt x="52" y="13"/>
                    <a:pt x="48" y="9"/>
                  </a:cubicBezTo>
                  <a:cubicBezTo>
                    <a:pt x="42" y="3"/>
                    <a:pt x="33" y="0"/>
                    <a:pt x="21" y="0"/>
                  </a:cubicBezTo>
                  <a:cubicBezTo>
                    <a:pt x="11" y="0"/>
                    <a:pt x="4" y="2"/>
                    <a:pt x="0" y="3"/>
                  </a:cubicBezTo>
                  <a:lnTo>
                    <a:pt x="0" y="16"/>
                  </a:lnTo>
                  <a:close/>
                  <a:moveTo>
                    <a:pt x="14" y="107"/>
                  </a:moveTo>
                  <a:lnTo>
                    <a:pt x="14" y="107"/>
                  </a:lnTo>
                  <a:lnTo>
                    <a:pt x="30" y="107"/>
                  </a:lnTo>
                  <a:lnTo>
                    <a:pt x="30" y="92"/>
                  </a:lnTo>
                  <a:lnTo>
                    <a:pt x="14" y="92"/>
                  </a:lnTo>
                  <a:lnTo>
                    <a:pt x="14" y="10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3" name="Freeform 52"/>
            <p:cNvSpPr>
              <a:spLocks noEditPoints="1"/>
            </p:cNvSpPr>
            <p:nvPr/>
          </p:nvSpPr>
          <p:spPr bwMode="auto">
            <a:xfrm>
              <a:off x="2108" y="7778"/>
              <a:ext cx="641" cy="1010"/>
            </a:xfrm>
            <a:custGeom>
              <a:avLst/>
              <a:gdLst>
                <a:gd name="T0" fmla="*/ 0 w 67"/>
                <a:gd name="T1" fmla="*/ 51925 h 105"/>
                <a:gd name="T2" fmla="*/ 0 w 67"/>
                <a:gd name="T3" fmla="*/ 51925 h 105"/>
                <a:gd name="T4" fmla="*/ 5743 w 67"/>
                <a:gd name="T5" fmla="*/ 85580 h 105"/>
                <a:gd name="T6" fmla="*/ 31589 w 67"/>
                <a:gd name="T7" fmla="*/ 100965 h 105"/>
                <a:gd name="T8" fmla="*/ 50734 w 67"/>
                <a:gd name="T9" fmla="*/ 94234 h 105"/>
                <a:gd name="T10" fmla="*/ 64135 w 67"/>
                <a:gd name="T11" fmla="*/ 50002 h 105"/>
                <a:gd name="T12" fmla="*/ 32546 w 67"/>
                <a:gd name="T13" fmla="*/ 0 h 105"/>
                <a:gd name="T14" fmla="*/ 0 w 67"/>
                <a:gd name="T15" fmla="*/ 51925 h 105"/>
                <a:gd name="T16" fmla="*/ 13401 w 67"/>
                <a:gd name="T17" fmla="*/ 50963 h 105"/>
                <a:gd name="T18" fmla="*/ 13401 w 67"/>
                <a:gd name="T19" fmla="*/ 50963 h 105"/>
                <a:gd name="T20" fmla="*/ 32546 w 67"/>
                <a:gd name="T21" fmla="*/ 11539 h 105"/>
                <a:gd name="T22" fmla="*/ 50734 w 67"/>
                <a:gd name="T23" fmla="*/ 50963 h 105"/>
                <a:gd name="T24" fmla="*/ 31589 w 67"/>
                <a:gd name="T25" fmla="*/ 89426 h 105"/>
                <a:gd name="T26" fmla="*/ 13401 w 67"/>
                <a:gd name="T27" fmla="*/ 5096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105">
                  <a:moveTo>
                    <a:pt x="0" y="54"/>
                  </a:moveTo>
                  <a:lnTo>
                    <a:pt x="0" y="54"/>
                  </a:lnTo>
                  <a:cubicBezTo>
                    <a:pt x="0" y="72"/>
                    <a:pt x="3" y="82"/>
                    <a:pt x="6" y="89"/>
                  </a:cubicBezTo>
                  <a:cubicBezTo>
                    <a:pt x="11" y="97"/>
                    <a:pt x="20" y="105"/>
                    <a:pt x="33" y="105"/>
                  </a:cubicBezTo>
                  <a:cubicBezTo>
                    <a:pt x="38" y="105"/>
                    <a:pt x="46" y="104"/>
                    <a:pt x="53" y="98"/>
                  </a:cubicBezTo>
                  <a:cubicBezTo>
                    <a:pt x="63" y="89"/>
                    <a:pt x="67" y="76"/>
                    <a:pt x="67" y="52"/>
                  </a:cubicBezTo>
                  <a:cubicBezTo>
                    <a:pt x="67" y="33"/>
                    <a:pt x="64" y="0"/>
                    <a:pt x="34" y="0"/>
                  </a:cubicBezTo>
                  <a:cubicBezTo>
                    <a:pt x="1" y="0"/>
                    <a:pt x="0" y="39"/>
                    <a:pt x="0" y="54"/>
                  </a:cubicBezTo>
                  <a:close/>
                  <a:moveTo>
                    <a:pt x="14" y="53"/>
                  </a:moveTo>
                  <a:lnTo>
                    <a:pt x="14" y="53"/>
                  </a:lnTo>
                  <a:cubicBezTo>
                    <a:pt x="14" y="35"/>
                    <a:pt x="16" y="12"/>
                    <a:pt x="34" y="12"/>
                  </a:cubicBezTo>
                  <a:cubicBezTo>
                    <a:pt x="49" y="12"/>
                    <a:pt x="53" y="29"/>
                    <a:pt x="53" y="53"/>
                  </a:cubicBezTo>
                  <a:cubicBezTo>
                    <a:pt x="53" y="71"/>
                    <a:pt x="50" y="93"/>
                    <a:pt x="33" y="93"/>
                  </a:cubicBezTo>
                  <a:cubicBezTo>
                    <a:pt x="18" y="93"/>
                    <a:pt x="14" y="76"/>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4" name="Freeform 53"/>
            <p:cNvSpPr>
              <a:spLocks/>
            </p:cNvSpPr>
            <p:nvPr/>
          </p:nvSpPr>
          <p:spPr bwMode="auto">
            <a:xfrm>
              <a:off x="3251" y="7778"/>
              <a:ext cx="609" cy="985"/>
            </a:xfrm>
            <a:custGeom>
              <a:avLst/>
              <a:gdLst>
                <a:gd name="T0" fmla="*/ 0 w 64"/>
                <a:gd name="T1" fmla="*/ 98425 h 103"/>
                <a:gd name="T2" fmla="*/ 0 w 64"/>
                <a:gd name="T3" fmla="*/ 98425 h 103"/>
                <a:gd name="T4" fmla="*/ 60960 w 64"/>
                <a:gd name="T5" fmla="*/ 98425 h 103"/>
                <a:gd name="T6" fmla="*/ 60960 w 64"/>
                <a:gd name="T7" fmla="*/ 87914 h 103"/>
                <a:gd name="T8" fmla="*/ 15240 w 64"/>
                <a:gd name="T9" fmla="*/ 87914 h 103"/>
                <a:gd name="T10" fmla="*/ 32385 w 64"/>
                <a:gd name="T11" fmla="*/ 71669 h 103"/>
                <a:gd name="T12" fmla="*/ 49530 w 64"/>
                <a:gd name="T13" fmla="*/ 52557 h 103"/>
                <a:gd name="T14" fmla="*/ 60960 w 64"/>
                <a:gd name="T15" fmla="*/ 28667 h 103"/>
                <a:gd name="T16" fmla="*/ 30480 w 64"/>
                <a:gd name="T17" fmla="*/ 0 h 103"/>
                <a:gd name="T18" fmla="*/ 9525 w 64"/>
                <a:gd name="T19" fmla="*/ 7645 h 103"/>
                <a:gd name="T20" fmla="*/ 953 w 64"/>
                <a:gd name="T21" fmla="*/ 28667 h 103"/>
                <a:gd name="T22" fmla="*/ 15240 w 64"/>
                <a:gd name="T23" fmla="*/ 28667 h 103"/>
                <a:gd name="T24" fmla="*/ 31433 w 64"/>
                <a:gd name="T25" fmla="*/ 11467 h 103"/>
                <a:gd name="T26" fmla="*/ 46673 w 64"/>
                <a:gd name="T27" fmla="*/ 27712 h 103"/>
                <a:gd name="T28" fmla="*/ 40005 w 64"/>
                <a:gd name="T29" fmla="*/ 44912 h 103"/>
                <a:gd name="T30" fmla="*/ 24765 w 64"/>
                <a:gd name="T31" fmla="*/ 61157 h 103"/>
                <a:gd name="T32" fmla="*/ 0 w 64"/>
                <a:gd name="T33" fmla="*/ 86002 h 103"/>
                <a:gd name="T34" fmla="*/ 0 w 64"/>
                <a:gd name="T35" fmla="*/ 98425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6" y="72"/>
                    <a:pt x="49" y="59"/>
                    <a:pt x="52" y="55"/>
                  </a:cubicBezTo>
                  <a:cubicBezTo>
                    <a:pt x="63" y="41"/>
                    <a:pt x="64" y="36"/>
                    <a:pt x="64" y="30"/>
                  </a:cubicBezTo>
                  <a:cubicBezTo>
                    <a:pt x="64" y="8"/>
                    <a:pt x="48" y="0"/>
                    <a:pt x="32" y="0"/>
                  </a:cubicBezTo>
                  <a:cubicBezTo>
                    <a:pt x="26" y="0"/>
                    <a:pt x="17" y="2"/>
                    <a:pt x="10" y="8"/>
                  </a:cubicBezTo>
                  <a:cubicBezTo>
                    <a:pt x="2" y="15"/>
                    <a:pt x="1" y="25"/>
                    <a:pt x="1" y="30"/>
                  </a:cubicBezTo>
                  <a:lnTo>
                    <a:pt x="16" y="30"/>
                  </a:lnTo>
                  <a:cubicBezTo>
                    <a:pt x="16" y="26"/>
                    <a:pt x="17" y="12"/>
                    <a:pt x="33" y="12"/>
                  </a:cubicBezTo>
                  <a:cubicBezTo>
                    <a:pt x="47" y="12"/>
                    <a:pt x="49" y="24"/>
                    <a:pt x="49" y="29"/>
                  </a:cubicBezTo>
                  <a:cubicBezTo>
                    <a:pt x="49" y="34"/>
                    <a:pt x="48" y="39"/>
                    <a:pt x="42" y="47"/>
                  </a:cubicBezTo>
                  <a:cubicBezTo>
                    <a:pt x="37" y="53"/>
                    <a:pt x="32" y="59"/>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5" name="Freeform 54"/>
            <p:cNvSpPr>
              <a:spLocks/>
            </p:cNvSpPr>
            <p:nvPr/>
          </p:nvSpPr>
          <p:spPr bwMode="auto">
            <a:xfrm>
              <a:off x="4006" y="7778"/>
              <a:ext cx="661" cy="1016"/>
            </a:xfrm>
            <a:custGeom>
              <a:avLst/>
              <a:gdLst>
                <a:gd name="T0" fmla="*/ 0 w 69"/>
                <a:gd name="T1" fmla="*/ 73804 h 106"/>
                <a:gd name="T2" fmla="*/ 0 w 69"/>
                <a:gd name="T3" fmla="*/ 73804 h 106"/>
                <a:gd name="T4" fmla="*/ 5743 w 69"/>
                <a:gd name="T5" fmla="*/ 91057 h 106"/>
                <a:gd name="T6" fmla="*/ 32541 w 69"/>
                <a:gd name="T7" fmla="*/ 101600 h 106"/>
                <a:gd name="T8" fmla="*/ 66040 w 69"/>
                <a:gd name="T9" fmla="*/ 72845 h 106"/>
                <a:gd name="T10" fmla="*/ 44984 w 69"/>
                <a:gd name="T11" fmla="*/ 48883 h 106"/>
                <a:gd name="T12" fmla="*/ 64126 w 69"/>
                <a:gd name="T13" fmla="*/ 26838 h 106"/>
                <a:gd name="T14" fmla="*/ 32541 w 69"/>
                <a:gd name="T15" fmla="*/ 0 h 106"/>
                <a:gd name="T16" fmla="*/ 1914 w 69"/>
                <a:gd name="T17" fmla="*/ 26838 h 106"/>
                <a:gd name="T18" fmla="*/ 15314 w 69"/>
                <a:gd name="T19" fmla="*/ 26838 h 106"/>
                <a:gd name="T20" fmla="*/ 33499 w 69"/>
                <a:gd name="T21" fmla="*/ 11502 h 106"/>
                <a:gd name="T22" fmla="*/ 50726 w 69"/>
                <a:gd name="T23" fmla="*/ 26838 h 106"/>
                <a:gd name="T24" fmla="*/ 24885 w 69"/>
                <a:gd name="T25" fmla="*/ 43132 h 106"/>
                <a:gd name="T26" fmla="*/ 24885 w 69"/>
                <a:gd name="T27" fmla="*/ 54634 h 106"/>
                <a:gd name="T28" fmla="*/ 38284 w 69"/>
                <a:gd name="T29" fmla="*/ 55592 h 106"/>
                <a:gd name="T30" fmla="*/ 51683 w 69"/>
                <a:gd name="T31" fmla="*/ 72845 h 106"/>
                <a:gd name="T32" fmla="*/ 32541 w 69"/>
                <a:gd name="T33" fmla="*/ 90098 h 106"/>
                <a:gd name="T34" fmla="*/ 14357 w 69"/>
                <a:gd name="T35" fmla="*/ 73804 h 106"/>
                <a:gd name="T36" fmla="*/ 0 w 69"/>
                <a:gd name="T37" fmla="*/ 73804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106">
                  <a:moveTo>
                    <a:pt x="0" y="77"/>
                  </a:moveTo>
                  <a:lnTo>
                    <a:pt x="0" y="77"/>
                  </a:lnTo>
                  <a:cubicBezTo>
                    <a:pt x="0" y="82"/>
                    <a:pt x="0" y="89"/>
                    <a:pt x="6" y="95"/>
                  </a:cubicBezTo>
                  <a:cubicBezTo>
                    <a:pt x="12" y="103"/>
                    <a:pt x="23" y="106"/>
                    <a:pt x="34" y="106"/>
                  </a:cubicBezTo>
                  <a:cubicBezTo>
                    <a:pt x="57" y="106"/>
                    <a:pt x="69" y="90"/>
                    <a:pt x="69" y="76"/>
                  </a:cubicBezTo>
                  <a:cubicBezTo>
                    <a:pt x="69" y="74"/>
                    <a:pt x="69" y="55"/>
                    <a:pt x="47" y="51"/>
                  </a:cubicBezTo>
                  <a:cubicBezTo>
                    <a:pt x="63" y="48"/>
                    <a:pt x="67" y="36"/>
                    <a:pt x="67" y="28"/>
                  </a:cubicBezTo>
                  <a:cubicBezTo>
                    <a:pt x="67" y="14"/>
                    <a:pt x="56" y="0"/>
                    <a:pt x="34" y="0"/>
                  </a:cubicBezTo>
                  <a:cubicBezTo>
                    <a:pt x="26" y="0"/>
                    <a:pt x="2" y="3"/>
                    <a:pt x="2" y="28"/>
                  </a:cubicBezTo>
                  <a:lnTo>
                    <a:pt x="16" y="28"/>
                  </a:lnTo>
                  <a:cubicBezTo>
                    <a:pt x="18" y="15"/>
                    <a:pt x="27" y="12"/>
                    <a:pt x="35" y="12"/>
                  </a:cubicBezTo>
                  <a:cubicBezTo>
                    <a:pt x="45" y="12"/>
                    <a:pt x="53" y="17"/>
                    <a:pt x="53" y="28"/>
                  </a:cubicBezTo>
                  <a:cubicBezTo>
                    <a:pt x="53" y="44"/>
                    <a:pt x="36" y="46"/>
                    <a:pt x="26" y="45"/>
                  </a:cubicBezTo>
                  <a:lnTo>
                    <a:pt x="26" y="57"/>
                  </a:lnTo>
                  <a:cubicBezTo>
                    <a:pt x="31" y="57"/>
                    <a:pt x="34" y="57"/>
                    <a:pt x="40" y="58"/>
                  </a:cubicBezTo>
                  <a:cubicBezTo>
                    <a:pt x="47" y="60"/>
                    <a:pt x="54" y="65"/>
                    <a:pt x="54" y="76"/>
                  </a:cubicBezTo>
                  <a:cubicBezTo>
                    <a:pt x="54" y="85"/>
                    <a:pt x="48" y="94"/>
                    <a:pt x="34" y="94"/>
                  </a:cubicBezTo>
                  <a:cubicBezTo>
                    <a:pt x="22" y="94"/>
                    <a:pt x="15" y="87"/>
                    <a:pt x="15"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6" name="Freeform 55"/>
            <p:cNvSpPr>
              <a:spLocks noEditPoints="1"/>
            </p:cNvSpPr>
            <p:nvPr/>
          </p:nvSpPr>
          <p:spPr bwMode="auto">
            <a:xfrm>
              <a:off x="4781" y="7778"/>
              <a:ext cx="673" cy="1010"/>
            </a:xfrm>
            <a:custGeom>
              <a:avLst/>
              <a:gdLst>
                <a:gd name="T0" fmla="*/ 22116 w 70"/>
                <a:gd name="T1" fmla="*/ 48079 h 105"/>
                <a:gd name="T2" fmla="*/ 22116 w 70"/>
                <a:gd name="T3" fmla="*/ 48079 h 105"/>
                <a:gd name="T4" fmla="*/ 7693 w 70"/>
                <a:gd name="T5" fmla="*/ 55771 h 105"/>
                <a:gd name="T6" fmla="*/ 0 w 70"/>
                <a:gd name="T7" fmla="*/ 73079 h 105"/>
                <a:gd name="T8" fmla="*/ 8654 w 70"/>
                <a:gd name="T9" fmla="*/ 93272 h 105"/>
                <a:gd name="T10" fmla="*/ 33655 w 70"/>
                <a:gd name="T11" fmla="*/ 100965 h 105"/>
                <a:gd name="T12" fmla="*/ 67310 w 70"/>
                <a:gd name="T13" fmla="*/ 72118 h 105"/>
                <a:gd name="T14" fmla="*/ 46155 w 70"/>
                <a:gd name="T15" fmla="*/ 48079 h 105"/>
                <a:gd name="T16" fmla="*/ 66348 w 70"/>
                <a:gd name="T17" fmla="*/ 25962 h 105"/>
                <a:gd name="T18" fmla="*/ 33655 w 70"/>
                <a:gd name="T19" fmla="*/ 0 h 105"/>
                <a:gd name="T20" fmla="*/ 1923 w 70"/>
                <a:gd name="T21" fmla="*/ 25962 h 105"/>
                <a:gd name="T22" fmla="*/ 22116 w 70"/>
                <a:gd name="T23" fmla="*/ 48079 h 105"/>
                <a:gd name="T24" fmla="*/ 52886 w 70"/>
                <a:gd name="T25" fmla="*/ 25962 h 105"/>
                <a:gd name="T26" fmla="*/ 52886 w 70"/>
                <a:gd name="T27" fmla="*/ 25962 h 105"/>
                <a:gd name="T28" fmla="*/ 33655 w 70"/>
                <a:gd name="T29" fmla="*/ 42309 h 105"/>
                <a:gd name="T30" fmla="*/ 16347 w 70"/>
                <a:gd name="T31" fmla="*/ 25962 h 105"/>
                <a:gd name="T32" fmla="*/ 34617 w 70"/>
                <a:gd name="T33" fmla="*/ 10577 h 105"/>
                <a:gd name="T34" fmla="*/ 52886 w 70"/>
                <a:gd name="T35" fmla="*/ 25962 h 105"/>
                <a:gd name="T36" fmla="*/ 14424 w 70"/>
                <a:gd name="T37" fmla="*/ 72118 h 105"/>
                <a:gd name="T38" fmla="*/ 14424 w 70"/>
                <a:gd name="T39" fmla="*/ 72118 h 105"/>
                <a:gd name="T40" fmla="*/ 34617 w 70"/>
                <a:gd name="T41" fmla="*/ 53848 h 105"/>
                <a:gd name="T42" fmla="*/ 53848 w 70"/>
                <a:gd name="T43" fmla="*/ 72118 h 105"/>
                <a:gd name="T44" fmla="*/ 33655 w 70"/>
                <a:gd name="T45" fmla="*/ 89426 h 105"/>
                <a:gd name="T46" fmla="*/ 14424 w 70"/>
                <a:gd name="T47" fmla="*/ 72118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105">
                  <a:moveTo>
                    <a:pt x="23" y="50"/>
                  </a:moveTo>
                  <a:lnTo>
                    <a:pt x="23" y="50"/>
                  </a:lnTo>
                  <a:cubicBezTo>
                    <a:pt x="18" y="51"/>
                    <a:pt x="13" y="53"/>
                    <a:pt x="8" y="58"/>
                  </a:cubicBezTo>
                  <a:cubicBezTo>
                    <a:pt x="3" y="63"/>
                    <a:pt x="0" y="70"/>
                    <a:pt x="0" y="76"/>
                  </a:cubicBezTo>
                  <a:cubicBezTo>
                    <a:pt x="0" y="84"/>
                    <a:pt x="4" y="92"/>
                    <a:pt x="9" y="97"/>
                  </a:cubicBezTo>
                  <a:cubicBezTo>
                    <a:pt x="17" y="103"/>
                    <a:pt x="27" y="105"/>
                    <a:pt x="35" y="105"/>
                  </a:cubicBezTo>
                  <a:cubicBezTo>
                    <a:pt x="61" y="105"/>
                    <a:pt x="70" y="89"/>
                    <a:pt x="70" y="75"/>
                  </a:cubicBezTo>
                  <a:cubicBezTo>
                    <a:pt x="70" y="56"/>
                    <a:pt x="54" y="51"/>
                    <a:pt x="48" y="50"/>
                  </a:cubicBezTo>
                  <a:cubicBezTo>
                    <a:pt x="62" y="47"/>
                    <a:pt x="69" y="37"/>
                    <a:pt x="69" y="27"/>
                  </a:cubicBezTo>
                  <a:cubicBezTo>
                    <a:pt x="69" y="11"/>
                    <a:pt x="56" y="0"/>
                    <a:pt x="35" y="0"/>
                  </a:cubicBezTo>
                  <a:cubicBezTo>
                    <a:pt x="9" y="0"/>
                    <a:pt x="2" y="18"/>
                    <a:pt x="2" y="27"/>
                  </a:cubicBezTo>
                  <a:cubicBezTo>
                    <a:pt x="2" y="38"/>
                    <a:pt x="9" y="47"/>
                    <a:pt x="23" y="50"/>
                  </a:cubicBezTo>
                  <a:close/>
                  <a:moveTo>
                    <a:pt x="55" y="27"/>
                  </a:moveTo>
                  <a:lnTo>
                    <a:pt x="55" y="27"/>
                  </a:lnTo>
                  <a:cubicBezTo>
                    <a:pt x="55" y="37"/>
                    <a:pt x="46" y="44"/>
                    <a:pt x="35" y="44"/>
                  </a:cubicBezTo>
                  <a:cubicBezTo>
                    <a:pt x="25" y="44"/>
                    <a:pt x="17" y="37"/>
                    <a:pt x="17" y="27"/>
                  </a:cubicBezTo>
                  <a:cubicBezTo>
                    <a:pt x="17" y="17"/>
                    <a:pt x="25" y="11"/>
                    <a:pt x="36" y="11"/>
                  </a:cubicBezTo>
                  <a:cubicBezTo>
                    <a:pt x="48" y="11"/>
                    <a:pt x="55" y="18"/>
                    <a:pt x="55" y="27"/>
                  </a:cubicBezTo>
                  <a:close/>
                  <a:moveTo>
                    <a:pt x="15" y="75"/>
                  </a:moveTo>
                  <a:lnTo>
                    <a:pt x="15" y="75"/>
                  </a:lnTo>
                  <a:cubicBezTo>
                    <a:pt x="15" y="64"/>
                    <a:pt x="23" y="56"/>
                    <a:pt x="36" y="56"/>
                  </a:cubicBezTo>
                  <a:cubicBezTo>
                    <a:pt x="47" y="56"/>
                    <a:pt x="56" y="63"/>
                    <a:pt x="56" y="75"/>
                  </a:cubicBezTo>
                  <a:cubicBezTo>
                    <a:pt x="56" y="82"/>
                    <a:pt x="52" y="93"/>
                    <a:pt x="35" y="93"/>
                  </a:cubicBezTo>
                  <a:cubicBezTo>
                    <a:pt x="20" y="93"/>
                    <a:pt x="15" y="83"/>
                    <a:pt x="15" y="75"/>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7" name="Freeform 56"/>
            <p:cNvSpPr>
              <a:spLocks/>
            </p:cNvSpPr>
            <p:nvPr/>
          </p:nvSpPr>
          <p:spPr bwMode="auto">
            <a:xfrm>
              <a:off x="1282" y="6578"/>
              <a:ext cx="730" cy="76"/>
            </a:xfrm>
            <a:custGeom>
              <a:avLst/>
              <a:gdLst>
                <a:gd name="T0" fmla="*/ 0 w 76"/>
                <a:gd name="T1" fmla="*/ 7620 h 8"/>
                <a:gd name="T2" fmla="*/ 0 w 76"/>
                <a:gd name="T3" fmla="*/ 7620 h 8"/>
                <a:gd name="T4" fmla="*/ 73025 w 76"/>
                <a:gd name="T5" fmla="*/ 7620 h 8"/>
                <a:gd name="T6" fmla="*/ 73025 w 76"/>
                <a:gd name="T7" fmla="*/ 0 h 8"/>
                <a:gd name="T8" fmla="*/ 0 w 76"/>
                <a:gd name="T9" fmla="*/ 0 h 8"/>
                <a:gd name="T10" fmla="*/ 0 w 76"/>
                <a:gd name="T11" fmla="*/ 762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8">
                  <a:moveTo>
                    <a:pt x="0" y="8"/>
                  </a:moveTo>
                  <a:lnTo>
                    <a:pt x="0" y="8"/>
                  </a:lnTo>
                  <a:lnTo>
                    <a:pt x="76" y="8"/>
                  </a:lnTo>
                  <a:lnTo>
                    <a:pt x="76" y="0"/>
                  </a:lnTo>
                  <a:lnTo>
                    <a:pt x="0" y="0"/>
                  </a:lnTo>
                  <a:lnTo>
                    <a:pt x="0" y="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8" name="Freeform 57"/>
            <p:cNvSpPr>
              <a:spLocks noEditPoints="1"/>
            </p:cNvSpPr>
            <p:nvPr/>
          </p:nvSpPr>
          <p:spPr bwMode="auto">
            <a:xfrm>
              <a:off x="2101" y="5994"/>
              <a:ext cx="648" cy="1016"/>
            </a:xfrm>
            <a:custGeom>
              <a:avLst/>
              <a:gdLst>
                <a:gd name="T0" fmla="*/ 0 w 68"/>
                <a:gd name="T1" fmla="*/ 51758 h 106"/>
                <a:gd name="T2" fmla="*/ 0 w 68"/>
                <a:gd name="T3" fmla="*/ 51758 h 106"/>
                <a:gd name="T4" fmla="*/ 6668 w 68"/>
                <a:gd name="T5" fmla="*/ 85306 h 106"/>
                <a:gd name="T6" fmla="*/ 32385 w 68"/>
                <a:gd name="T7" fmla="*/ 101600 h 106"/>
                <a:gd name="T8" fmla="*/ 51435 w 68"/>
                <a:gd name="T9" fmla="*/ 93932 h 106"/>
                <a:gd name="T10" fmla="*/ 64770 w 68"/>
                <a:gd name="T11" fmla="*/ 49842 h 106"/>
                <a:gd name="T12" fmla="*/ 32385 w 68"/>
                <a:gd name="T13" fmla="*/ 0 h 106"/>
                <a:gd name="T14" fmla="*/ 0 w 68"/>
                <a:gd name="T15" fmla="*/ 51758 h 106"/>
                <a:gd name="T16" fmla="*/ 13335 w 68"/>
                <a:gd name="T17" fmla="*/ 50800 h 106"/>
                <a:gd name="T18" fmla="*/ 13335 w 68"/>
                <a:gd name="T19" fmla="*/ 50800 h 106"/>
                <a:gd name="T20" fmla="*/ 32385 w 68"/>
                <a:gd name="T21" fmla="*/ 11502 h 106"/>
                <a:gd name="T22" fmla="*/ 51435 w 68"/>
                <a:gd name="T23" fmla="*/ 50800 h 106"/>
                <a:gd name="T24" fmla="*/ 32385 w 68"/>
                <a:gd name="T25" fmla="*/ 89140 h 106"/>
                <a:gd name="T26" fmla="*/ 13335 w 68"/>
                <a:gd name="T27" fmla="*/ 5080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6">
                  <a:moveTo>
                    <a:pt x="0" y="54"/>
                  </a:moveTo>
                  <a:lnTo>
                    <a:pt x="0" y="54"/>
                  </a:lnTo>
                  <a:cubicBezTo>
                    <a:pt x="0" y="72"/>
                    <a:pt x="3" y="82"/>
                    <a:pt x="7" y="89"/>
                  </a:cubicBezTo>
                  <a:cubicBezTo>
                    <a:pt x="11" y="98"/>
                    <a:pt x="20" y="106"/>
                    <a:pt x="34" y="106"/>
                  </a:cubicBezTo>
                  <a:cubicBezTo>
                    <a:pt x="38" y="106"/>
                    <a:pt x="47" y="105"/>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6" y="12"/>
                    <a:pt x="34" y="12"/>
                  </a:cubicBezTo>
                  <a:cubicBezTo>
                    <a:pt x="49" y="12"/>
                    <a:pt x="54" y="29"/>
                    <a:pt x="54" y="53"/>
                  </a:cubicBezTo>
                  <a:cubicBezTo>
                    <a:pt x="54" y="71"/>
                    <a:pt x="51" y="93"/>
                    <a:pt x="34" y="93"/>
                  </a:cubicBezTo>
                  <a:cubicBezTo>
                    <a:pt x="18" y="93"/>
                    <a:pt x="14" y="76"/>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59" name="Freeform 58"/>
            <p:cNvSpPr>
              <a:spLocks noEditPoints="1"/>
            </p:cNvSpPr>
            <p:nvPr/>
          </p:nvSpPr>
          <p:spPr bwMode="auto">
            <a:xfrm>
              <a:off x="3308" y="5994"/>
              <a:ext cx="654" cy="1016"/>
            </a:xfrm>
            <a:custGeom>
              <a:avLst/>
              <a:gdLst>
                <a:gd name="T0" fmla="*/ 0 w 68"/>
                <a:gd name="T1" fmla="*/ 51758 h 106"/>
                <a:gd name="T2" fmla="*/ 0 w 68"/>
                <a:gd name="T3" fmla="*/ 51758 h 106"/>
                <a:gd name="T4" fmla="*/ 6733 w 68"/>
                <a:gd name="T5" fmla="*/ 85306 h 106"/>
                <a:gd name="T6" fmla="*/ 32703 w 68"/>
                <a:gd name="T7" fmla="*/ 101600 h 106"/>
                <a:gd name="T8" fmla="*/ 51939 w 68"/>
                <a:gd name="T9" fmla="*/ 93932 h 106"/>
                <a:gd name="T10" fmla="*/ 65405 w 68"/>
                <a:gd name="T11" fmla="*/ 49842 h 106"/>
                <a:gd name="T12" fmla="*/ 32703 w 68"/>
                <a:gd name="T13" fmla="*/ 0 h 106"/>
                <a:gd name="T14" fmla="*/ 0 w 68"/>
                <a:gd name="T15" fmla="*/ 51758 h 106"/>
                <a:gd name="T16" fmla="*/ 13466 w 68"/>
                <a:gd name="T17" fmla="*/ 50800 h 106"/>
                <a:gd name="T18" fmla="*/ 13466 w 68"/>
                <a:gd name="T19" fmla="*/ 50800 h 106"/>
                <a:gd name="T20" fmla="*/ 32703 w 68"/>
                <a:gd name="T21" fmla="*/ 11502 h 106"/>
                <a:gd name="T22" fmla="*/ 51939 w 68"/>
                <a:gd name="T23" fmla="*/ 50800 h 106"/>
                <a:gd name="T24" fmla="*/ 32703 w 68"/>
                <a:gd name="T25" fmla="*/ 89140 h 106"/>
                <a:gd name="T26" fmla="*/ 13466 w 68"/>
                <a:gd name="T27" fmla="*/ 5080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6">
                  <a:moveTo>
                    <a:pt x="0" y="54"/>
                  </a:moveTo>
                  <a:lnTo>
                    <a:pt x="0" y="54"/>
                  </a:lnTo>
                  <a:cubicBezTo>
                    <a:pt x="0" y="72"/>
                    <a:pt x="4" y="82"/>
                    <a:pt x="7" y="89"/>
                  </a:cubicBezTo>
                  <a:cubicBezTo>
                    <a:pt x="11" y="98"/>
                    <a:pt x="21" y="106"/>
                    <a:pt x="34" y="106"/>
                  </a:cubicBezTo>
                  <a:cubicBezTo>
                    <a:pt x="39" y="106"/>
                    <a:pt x="47" y="105"/>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7" y="12"/>
                    <a:pt x="34" y="12"/>
                  </a:cubicBezTo>
                  <a:cubicBezTo>
                    <a:pt x="50" y="12"/>
                    <a:pt x="54" y="29"/>
                    <a:pt x="54" y="53"/>
                  </a:cubicBezTo>
                  <a:cubicBezTo>
                    <a:pt x="54" y="71"/>
                    <a:pt x="51" y="93"/>
                    <a:pt x="34" y="93"/>
                  </a:cubicBezTo>
                  <a:cubicBezTo>
                    <a:pt x="19" y="93"/>
                    <a:pt x="14" y="76"/>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0" name="Freeform 59"/>
            <p:cNvSpPr>
              <a:spLocks noEditPoints="1"/>
            </p:cNvSpPr>
            <p:nvPr/>
          </p:nvSpPr>
          <p:spPr bwMode="auto">
            <a:xfrm>
              <a:off x="4095" y="5994"/>
              <a:ext cx="648" cy="1016"/>
            </a:xfrm>
            <a:custGeom>
              <a:avLst/>
              <a:gdLst>
                <a:gd name="T0" fmla="*/ 0 w 68"/>
                <a:gd name="T1" fmla="*/ 51758 h 106"/>
                <a:gd name="T2" fmla="*/ 0 w 68"/>
                <a:gd name="T3" fmla="*/ 51758 h 106"/>
                <a:gd name="T4" fmla="*/ 6668 w 68"/>
                <a:gd name="T5" fmla="*/ 85306 h 106"/>
                <a:gd name="T6" fmla="*/ 32385 w 68"/>
                <a:gd name="T7" fmla="*/ 101600 h 106"/>
                <a:gd name="T8" fmla="*/ 51435 w 68"/>
                <a:gd name="T9" fmla="*/ 93932 h 106"/>
                <a:gd name="T10" fmla="*/ 64770 w 68"/>
                <a:gd name="T11" fmla="*/ 49842 h 106"/>
                <a:gd name="T12" fmla="*/ 32385 w 68"/>
                <a:gd name="T13" fmla="*/ 0 h 106"/>
                <a:gd name="T14" fmla="*/ 0 w 68"/>
                <a:gd name="T15" fmla="*/ 51758 h 106"/>
                <a:gd name="T16" fmla="*/ 13335 w 68"/>
                <a:gd name="T17" fmla="*/ 50800 h 106"/>
                <a:gd name="T18" fmla="*/ 13335 w 68"/>
                <a:gd name="T19" fmla="*/ 50800 h 106"/>
                <a:gd name="T20" fmla="*/ 32385 w 68"/>
                <a:gd name="T21" fmla="*/ 11502 h 106"/>
                <a:gd name="T22" fmla="*/ 51435 w 68"/>
                <a:gd name="T23" fmla="*/ 50800 h 106"/>
                <a:gd name="T24" fmla="*/ 32385 w 68"/>
                <a:gd name="T25" fmla="*/ 89140 h 106"/>
                <a:gd name="T26" fmla="*/ 13335 w 68"/>
                <a:gd name="T27" fmla="*/ 5080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6">
                  <a:moveTo>
                    <a:pt x="0" y="54"/>
                  </a:moveTo>
                  <a:lnTo>
                    <a:pt x="0" y="54"/>
                  </a:lnTo>
                  <a:cubicBezTo>
                    <a:pt x="0" y="72"/>
                    <a:pt x="3" y="82"/>
                    <a:pt x="7" y="89"/>
                  </a:cubicBezTo>
                  <a:cubicBezTo>
                    <a:pt x="11" y="98"/>
                    <a:pt x="20" y="106"/>
                    <a:pt x="34" y="106"/>
                  </a:cubicBezTo>
                  <a:cubicBezTo>
                    <a:pt x="38" y="106"/>
                    <a:pt x="47" y="105"/>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6" y="12"/>
                    <a:pt x="34" y="12"/>
                  </a:cubicBezTo>
                  <a:cubicBezTo>
                    <a:pt x="49" y="12"/>
                    <a:pt x="54" y="29"/>
                    <a:pt x="54" y="53"/>
                  </a:cubicBezTo>
                  <a:cubicBezTo>
                    <a:pt x="54" y="71"/>
                    <a:pt x="51" y="93"/>
                    <a:pt x="34" y="93"/>
                  </a:cubicBezTo>
                  <a:cubicBezTo>
                    <a:pt x="18" y="93"/>
                    <a:pt x="14" y="76"/>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1" name="Freeform 60"/>
            <p:cNvSpPr>
              <a:spLocks/>
            </p:cNvSpPr>
            <p:nvPr/>
          </p:nvSpPr>
          <p:spPr bwMode="auto">
            <a:xfrm>
              <a:off x="10363" y="6819"/>
              <a:ext cx="730" cy="77"/>
            </a:xfrm>
            <a:custGeom>
              <a:avLst/>
              <a:gdLst>
                <a:gd name="T0" fmla="*/ 0 w 76"/>
                <a:gd name="T1" fmla="*/ 7620 h 8"/>
                <a:gd name="T2" fmla="*/ 0 w 76"/>
                <a:gd name="T3" fmla="*/ 7620 h 8"/>
                <a:gd name="T4" fmla="*/ 73025 w 76"/>
                <a:gd name="T5" fmla="*/ 7620 h 8"/>
                <a:gd name="T6" fmla="*/ 73025 w 76"/>
                <a:gd name="T7" fmla="*/ 0 h 8"/>
                <a:gd name="T8" fmla="*/ 0 w 76"/>
                <a:gd name="T9" fmla="*/ 0 h 8"/>
                <a:gd name="T10" fmla="*/ 0 w 76"/>
                <a:gd name="T11" fmla="*/ 762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 h="8">
                  <a:moveTo>
                    <a:pt x="0" y="8"/>
                  </a:moveTo>
                  <a:lnTo>
                    <a:pt x="0" y="8"/>
                  </a:lnTo>
                  <a:lnTo>
                    <a:pt x="76" y="8"/>
                  </a:lnTo>
                  <a:lnTo>
                    <a:pt x="76" y="0"/>
                  </a:lnTo>
                  <a:lnTo>
                    <a:pt x="0" y="0"/>
                  </a:lnTo>
                  <a:lnTo>
                    <a:pt x="0" y="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2" name="Freeform 61"/>
            <p:cNvSpPr>
              <a:spLocks noEditPoints="1"/>
            </p:cNvSpPr>
            <p:nvPr/>
          </p:nvSpPr>
          <p:spPr bwMode="auto">
            <a:xfrm>
              <a:off x="11182" y="6235"/>
              <a:ext cx="648" cy="1004"/>
            </a:xfrm>
            <a:custGeom>
              <a:avLst/>
              <a:gdLst>
                <a:gd name="T0" fmla="*/ 0 w 68"/>
                <a:gd name="T1" fmla="*/ 51598 h 105"/>
                <a:gd name="T2" fmla="*/ 0 w 68"/>
                <a:gd name="T3" fmla="*/ 51598 h 105"/>
                <a:gd name="T4" fmla="*/ 6668 w 68"/>
                <a:gd name="T5" fmla="*/ 84086 h 105"/>
                <a:gd name="T6" fmla="*/ 32385 w 68"/>
                <a:gd name="T7" fmla="*/ 100330 h 105"/>
                <a:gd name="T8" fmla="*/ 51435 w 68"/>
                <a:gd name="T9" fmla="*/ 92686 h 105"/>
                <a:gd name="T10" fmla="*/ 64770 w 68"/>
                <a:gd name="T11" fmla="*/ 48732 h 105"/>
                <a:gd name="T12" fmla="*/ 32385 w 68"/>
                <a:gd name="T13" fmla="*/ 0 h 105"/>
                <a:gd name="T14" fmla="*/ 0 w 68"/>
                <a:gd name="T15" fmla="*/ 51598 h 105"/>
                <a:gd name="T16" fmla="*/ 13335 w 68"/>
                <a:gd name="T17" fmla="*/ 50643 h 105"/>
                <a:gd name="T18" fmla="*/ 13335 w 68"/>
                <a:gd name="T19" fmla="*/ 50643 h 105"/>
                <a:gd name="T20" fmla="*/ 32385 w 68"/>
                <a:gd name="T21" fmla="*/ 11466 h 105"/>
                <a:gd name="T22" fmla="*/ 51435 w 68"/>
                <a:gd name="T23" fmla="*/ 50643 h 105"/>
                <a:gd name="T24" fmla="*/ 32385 w 68"/>
                <a:gd name="T25" fmla="*/ 88864 h 105"/>
                <a:gd name="T26" fmla="*/ 13335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4"/>
                  </a:moveTo>
                  <a:lnTo>
                    <a:pt x="0" y="54"/>
                  </a:lnTo>
                  <a:cubicBezTo>
                    <a:pt x="0" y="72"/>
                    <a:pt x="3" y="82"/>
                    <a:pt x="7" y="88"/>
                  </a:cubicBezTo>
                  <a:cubicBezTo>
                    <a:pt x="11" y="97"/>
                    <a:pt x="20" y="105"/>
                    <a:pt x="34" y="105"/>
                  </a:cubicBezTo>
                  <a:cubicBezTo>
                    <a:pt x="38" y="105"/>
                    <a:pt x="47" y="104"/>
                    <a:pt x="54" y="97"/>
                  </a:cubicBezTo>
                  <a:cubicBezTo>
                    <a:pt x="63" y="89"/>
                    <a:pt x="68" y="75"/>
                    <a:pt x="68" y="51"/>
                  </a:cubicBezTo>
                  <a:cubicBezTo>
                    <a:pt x="68" y="32"/>
                    <a:pt x="64" y="0"/>
                    <a:pt x="34" y="0"/>
                  </a:cubicBezTo>
                  <a:cubicBezTo>
                    <a:pt x="2" y="0"/>
                    <a:pt x="0" y="39"/>
                    <a:pt x="0" y="54"/>
                  </a:cubicBezTo>
                  <a:close/>
                  <a:moveTo>
                    <a:pt x="14" y="53"/>
                  </a:moveTo>
                  <a:lnTo>
                    <a:pt x="14" y="53"/>
                  </a:lnTo>
                  <a:cubicBezTo>
                    <a:pt x="14" y="35"/>
                    <a:pt x="16" y="12"/>
                    <a:pt x="34" y="12"/>
                  </a:cubicBezTo>
                  <a:cubicBezTo>
                    <a:pt x="49" y="12"/>
                    <a:pt x="54" y="28"/>
                    <a:pt x="54" y="53"/>
                  </a:cubicBezTo>
                  <a:cubicBezTo>
                    <a:pt x="54" y="71"/>
                    <a:pt x="51" y="93"/>
                    <a:pt x="34" y="93"/>
                  </a:cubicBezTo>
                  <a:cubicBezTo>
                    <a:pt x="18" y="93"/>
                    <a:pt x="14" y="75"/>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3" name="Freeform 62"/>
            <p:cNvSpPr>
              <a:spLocks noEditPoints="1"/>
            </p:cNvSpPr>
            <p:nvPr/>
          </p:nvSpPr>
          <p:spPr bwMode="auto">
            <a:xfrm>
              <a:off x="12312" y="6235"/>
              <a:ext cx="642" cy="1004"/>
            </a:xfrm>
            <a:custGeom>
              <a:avLst/>
              <a:gdLst>
                <a:gd name="T0" fmla="*/ 0 w 67"/>
                <a:gd name="T1" fmla="*/ 51598 h 105"/>
                <a:gd name="T2" fmla="*/ 0 w 67"/>
                <a:gd name="T3" fmla="*/ 51598 h 105"/>
                <a:gd name="T4" fmla="*/ 5743 w 67"/>
                <a:gd name="T5" fmla="*/ 84086 h 105"/>
                <a:gd name="T6" fmla="*/ 31589 w 67"/>
                <a:gd name="T7" fmla="*/ 100330 h 105"/>
                <a:gd name="T8" fmla="*/ 50734 w 67"/>
                <a:gd name="T9" fmla="*/ 92686 h 105"/>
                <a:gd name="T10" fmla="*/ 64135 w 67"/>
                <a:gd name="T11" fmla="*/ 48732 h 105"/>
                <a:gd name="T12" fmla="*/ 32546 w 67"/>
                <a:gd name="T13" fmla="*/ 0 h 105"/>
                <a:gd name="T14" fmla="*/ 0 w 67"/>
                <a:gd name="T15" fmla="*/ 51598 h 105"/>
                <a:gd name="T16" fmla="*/ 13401 w 67"/>
                <a:gd name="T17" fmla="*/ 50643 h 105"/>
                <a:gd name="T18" fmla="*/ 13401 w 67"/>
                <a:gd name="T19" fmla="*/ 50643 h 105"/>
                <a:gd name="T20" fmla="*/ 32546 w 67"/>
                <a:gd name="T21" fmla="*/ 11466 h 105"/>
                <a:gd name="T22" fmla="*/ 50734 w 67"/>
                <a:gd name="T23" fmla="*/ 50643 h 105"/>
                <a:gd name="T24" fmla="*/ 31589 w 67"/>
                <a:gd name="T25" fmla="*/ 88864 h 105"/>
                <a:gd name="T26" fmla="*/ 13401 w 67"/>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105">
                  <a:moveTo>
                    <a:pt x="0" y="54"/>
                  </a:moveTo>
                  <a:lnTo>
                    <a:pt x="0" y="54"/>
                  </a:lnTo>
                  <a:cubicBezTo>
                    <a:pt x="0" y="72"/>
                    <a:pt x="3" y="82"/>
                    <a:pt x="6" y="88"/>
                  </a:cubicBezTo>
                  <a:cubicBezTo>
                    <a:pt x="11" y="97"/>
                    <a:pt x="20" y="105"/>
                    <a:pt x="33" y="105"/>
                  </a:cubicBezTo>
                  <a:cubicBezTo>
                    <a:pt x="38" y="105"/>
                    <a:pt x="46" y="104"/>
                    <a:pt x="53" y="97"/>
                  </a:cubicBezTo>
                  <a:cubicBezTo>
                    <a:pt x="63" y="89"/>
                    <a:pt x="67" y="75"/>
                    <a:pt x="67" y="51"/>
                  </a:cubicBezTo>
                  <a:cubicBezTo>
                    <a:pt x="67" y="32"/>
                    <a:pt x="64" y="0"/>
                    <a:pt x="34" y="0"/>
                  </a:cubicBezTo>
                  <a:cubicBezTo>
                    <a:pt x="1" y="0"/>
                    <a:pt x="0" y="39"/>
                    <a:pt x="0" y="54"/>
                  </a:cubicBezTo>
                  <a:close/>
                  <a:moveTo>
                    <a:pt x="14" y="53"/>
                  </a:moveTo>
                  <a:lnTo>
                    <a:pt x="14" y="53"/>
                  </a:lnTo>
                  <a:cubicBezTo>
                    <a:pt x="14" y="35"/>
                    <a:pt x="16" y="12"/>
                    <a:pt x="34" y="12"/>
                  </a:cubicBezTo>
                  <a:cubicBezTo>
                    <a:pt x="49" y="12"/>
                    <a:pt x="53" y="28"/>
                    <a:pt x="53" y="53"/>
                  </a:cubicBezTo>
                  <a:cubicBezTo>
                    <a:pt x="53" y="71"/>
                    <a:pt x="50" y="93"/>
                    <a:pt x="33" y="93"/>
                  </a:cubicBezTo>
                  <a:cubicBezTo>
                    <a:pt x="18" y="93"/>
                    <a:pt x="14" y="75"/>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4" name="Freeform 63"/>
            <p:cNvSpPr>
              <a:spLocks noEditPoints="1"/>
            </p:cNvSpPr>
            <p:nvPr/>
          </p:nvSpPr>
          <p:spPr bwMode="auto">
            <a:xfrm>
              <a:off x="13087" y="6235"/>
              <a:ext cx="654" cy="1004"/>
            </a:xfrm>
            <a:custGeom>
              <a:avLst/>
              <a:gdLst>
                <a:gd name="T0" fmla="*/ 0 w 68"/>
                <a:gd name="T1" fmla="*/ 51598 h 105"/>
                <a:gd name="T2" fmla="*/ 0 w 68"/>
                <a:gd name="T3" fmla="*/ 51598 h 105"/>
                <a:gd name="T4" fmla="*/ 6733 w 68"/>
                <a:gd name="T5" fmla="*/ 84086 h 105"/>
                <a:gd name="T6" fmla="*/ 32703 w 68"/>
                <a:gd name="T7" fmla="*/ 100330 h 105"/>
                <a:gd name="T8" fmla="*/ 51939 w 68"/>
                <a:gd name="T9" fmla="*/ 92686 h 105"/>
                <a:gd name="T10" fmla="*/ 65405 w 68"/>
                <a:gd name="T11" fmla="*/ 48732 h 105"/>
                <a:gd name="T12" fmla="*/ 32703 w 68"/>
                <a:gd name="T13" fmla="*/ 0 h 105"/>
                <a:gd name="T14" fmla="*/ 0 w 68"/>
                <a:gd name="T15" fmla="*/ 51598 h 105"/>
                <a:gd name="T16" fmla="*/ 13466 w 68"/>
                <a:gd name="T17" fmla="*/ 50643 h 105"/>
                <a:gd name="T18" fmla="*/ 13466 w 68"/>
                <a:gd name="T19" fmla="*/ 50643 h 105"/>
                <a:gd name="T20" fmla="*/ 32703 w 68"/>
                <a:gd name="T21" fmla="*/ 11466 h 105"/>
                <a:gd name="T22" fmla="*/ 51939 w 68"/>
                <a:gd name="T23" fmla="*/ 50643 h 105"/>
                <a:gd name="T24" fmla="*/ 32703 w 68"/>
                <a:gd name="T25" fmla="*/ 88864 h 105"/>
                <a:gd name="T26" fmla="*/ 13466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4"/>
                  </a:moveTo>
                  <a:lnTo>
                    <a:pt x="0" y="54"/>
                  </a:lnTo>
                  <a:cubicBezTo>
                    <a:pt x="0" y="72"/>
                    <a:pt x="3" y="82"/>
                    <a:pt x="7" y="88"/>
                  </a:cubicBezTo>
                  <a:cubicBezTo>
                    <a:pt x="11" y="97"/>
                    <a:pt x="20" y="105"/>
                    <a:pt x="34" y="105"/>
                  </a:cubicBezTo>
                  <a:cubicBezTo>
                    <a:pt x="38" y="105"/>
                    <a:pt x="47" y="104"/>
                    <a:pt x="54" y="97"/>
                  </a:cubicBezTo>
                  <a:cubicBezTo>
                    <a:pt x="63" y="89"/>
                    <a:pt x="68" y="75"/>
                    <a:pt x="68" y="51"/>
                  </a:cubicBezTo>
                  <a:cubicBezTo>
                    <a:pt x="68" y="32"/>
                    <a:pt x="64" y="0"/>
                    <a:pt x="34" y="0"/>
                  </a:cubicBezTo>
                  <a:cubicBezTo>
                    <a:pt x="2" y="0"/>
                    <a:pt x="0" y="39"/>
                    <a:pt x="0" y="54"/>
                  </a:cubicBezTo>
                  <a:close/>
                  <a:moveTo>
                    <a:pt x="14" y="53"/>
                  </a:moveTo>
                  <a:lnTo>
                    <a:pt x="14" y="53"/>
                  </a:lnTo>
                  <a:cubicBezTo>
                    <a:pt x="14" y="35"/>
                    <a:pt x="17" y="12"/>
                    <a:pt x="34" y="12"/>
                  </a:cubicBezTo>
                  <a:cubicBezTo>
                    <a:pt x="50" y="12"/>
                    <a:pt x="54" y="28"/>
                    <a:pt x="54" y="53"/>
                  </a:cubicBezTo>
                  <a:cubicBezTo>
                    <a:pt x="54" y="71"/>
                    <a:pt x="51" y="93"/>
                    <a:pt x="34" y="93"/>
                  </a:cubicBezTo>
                  <a:cubicBezTo>
                    <a:pt x="19" y="93"/>
                    <a:pt x="14" y="75"/>
                    <a:pt x="14" y="53"/>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5" name="Freeform 64"/>
            <p:cNvSpPr>
              <a:spLocks noEditPoints="1"/>
            </p:cNvSpPr>
            <p:nvPr/>
          </p:nvSpPr>
          <p:spPr bwMode="auto">
            <a:xfrm>
              <a:off x="2108" y="4806"/>
              <a:ext cx="654" cy="1004"/>
            </a:xfrm>
            <a:custGeom>
              <a:avLst/>
              <a:gdLst>
                <a:gd name="T0" fmla="*/ 0 w 68"/>
                <a:gd name="T1" fmla="*/ 50643 h 105"/>
                <a:gd name="T2" fmla="*/ 0 w 68"/>
                <a:gd name="T3" fmla="*/ 50643 h 105"/>
                <a:gd name="T4" fmla="*/ 6733 w 68"/>
                <a:gd name="T5" fmla="*/ 84086 h 105"/>
                <a:gd name="T6" fmla="*/ 32703 w 68"/>
                <a:gd name="T7" fmla="*/ 100330 h 105"/>
                <a:gd name="T8" fmla="*/ 51939 w 68"/>
                <a:gd name="T9" fmla="*/ 92686 h 105"/>
                <a:gd name="T10" fmla="*/ 65405 w 68"/>
                <a:gd name="T11" fmla="*/ 48732 h 105"/>
                <a:gd name="T12" fmla="*/ 32703 w 68"/>
                <a:gd name="T13" fmla="*/ 0 h 105"/>
                <a:gd name="T14" fmla="*/ 0 w 68"/>
                <a:gd name="T15" fmla="*/ 50643 h 105"/>
                <a:gd name="T16" fmla="*/ 13466 w 68"/>
                <a:gd name="T17" fmla="*/ 50643 h 105"/>
                <a:gd name="T18" fmla="*/ 13466 w 68"/>
                <a:gd name="T19" fmla="*/ 50643 h 105"/>
                <a:gd name="T20" fmla="*/ 32703 w 68"/>
                <a:gd name="T21" fmla="*/ 10511 h 105"/>
                <a:gd name="T22" fmla="*/ 51939 w 68"/>
                <a:gd name="T23" fmla="*/ 49687 h 105"/>
                <a:gd name="T24" fmla="*/ 32703 w 68"/>
                <a:gd name="T25" fmla="*/ 88864 h 105"/>
                <a:gd name="T26" fmla="*/ 13466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3"/>
                  </a:moveTo>
                  <a:lnTo>
                    <a:pt x="0" y="53"/>
                  </a:lnTo>
                  <a:cubicBezTo>
                    <a:pt x="0" y="71"/>
                    <a:pt x="4" y="81"/>
                    <a:pt x="7" y="88"/>
                  </a:cubicBezTo>
                  <a:cubicBezTo>
                    <a:pt x="11" y="97"/>
                    <a:pt x="21" y="105"/>
                    <a:pt x="34" y="105"/>
                  </a:cubicBezTo>
                  <a:cubicBezTo>
                    <a:pt x="38" y="105"/>
                    <a:pt x="47" y="104"/>
                    <a:pt x="54" y="97"/>
                  </a:cubicBezTo>
                  <a:cubicBezTo>
                    <a:pt x="63" y="88"/>
                    <a:pt x="68" y="75"/>
                    <a:pt x="68" y="51"/>
                  </a:cubicBezTo>
                  <a:cubicBezTo>
                    <a:pt x="68" y="32"/>
                    <a:pt x="64" y="0"/>
                    <a:pt x="34" y="0"/>
                  </a:cubicBezTo>
                  <a:cubicBezTo>
                    <a:pt x="2" y="0"/>
                    <a:pt x="0" y="38"/>
                    <a:pt x="0" y="53"/>
                  </a:cubicBezTo>
                  <a:close/>
                  <a:moveTo>
                    <a:pt x="14" y="53"/>
                  </a:moveTo>
                  <a:lnTo>
                    <a:pt x="14" y="53"/>
                  </a:lnTo>
                  <a:cubicBezTo>
                    <a:pt x="14" y="34"/>
                    <a:pt x="17" y="11"/>
                    <a:pt x="34" y="11"/>
                  </a:cubicBezTo>
                  <a:cubicBezTo>
                    <a:pt x="50" y="11"/>
                    <a:pt x="54" y="28"/>
                    <a:pt x="54" y="52"/>
                  </a:cubicBezTo>
                  <a:cubicBezTo>
                    <a:pt x="54" y="70"/>
                    <a:pt x="51" y="93"/>
                    <a:pt x="34" y="93"/>
                  </a:cubicBezTo>
                  <a:cubicBezTo>
                    <a:pt x="19" y="93"/>
                    <a:pt x="14" y="75"/>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6" name="Freeform 65"/>
            <p:cNvSpPr>
              <a:spLocks/>
            </p:cNvSpPr>
            <p:nvPr/>
          </p:nvSpPr>
          <p:spPr bwMode="auto">
            <a:xfrm>
              <a:off x="3333" y="4806"/>
              <a:ext cx="616" cy="985"/>
            </a:xfrm>
            <a:custGeom>
              <a:avLst/>
              <a:gdLst>
                <a:gd name="T0" fmla="*/ 0 w 64"/>
                <a:gd name="T1" fmla="*/ 98425 h 103"/>
                <a:gd name="T2" fmla="*/ 0 w 64"/>
                <a:gd name="T3" fmla="*/ 98425 h 103"/>
                <a:gd name="T4" fmla="*/ 61595 w 64"/>
                <a:gd name="T5" fmla="*/ 98425 h 103"/>
                <a:gd name="T6" fmla="*/ 61595 w 64"/>
                <a:gd name="T7" fmla="*/ 86958 h 103"/>
                <a:gd name="T8" fmla="*/ 15399 w 64"/>
                <a:gd name="T9" fmla="*/ 86958 h 103"/>
                <a:gd name="T10" fmla="*/ 32722 w 64"/>
                <a:gd name="T11" fmla="*/ 70713 h 103"/>
                <a:gd name="T12" fmla="*/ 51008 w 64"/>
                <a:gd name="T13" fmla="*/ 51601 h 103"/>
                <a:gd name="T14" fmla="*/ 61595 w 64"/>
                <a:gd name="T15" fmla="*/ 27712 h 103"/>
                <a:gd name="T16" fmla="*/ 31760 w 64"/>
                <a:gd name="T17" fmla="*/ 0 h 103"/>
                <a:gd name="T18" fmla="*/ 10587 w 64"/>
                <a:gd name="T19" fmla="*/ 6689 h 103"/>
                <a:gd name="T20" fmla="*/ 1925 w 64"/>
                <a:gd name="T21" fmla="*/ 27712 h 103"/>
                <a:gd name="T22" fmla="*/ 16361 w 64"/>
                <a:gd name="T23" fmla="*/ 27712 h 103"/>
                <a:gd name="T24" fmla="*/ 31760 w 64"/>
                <a:gd name="T25" fmla="*/ 11467 h 103"/>
                <a:gd name="T26" fmla="*/ 48121 w 64"/>
                <a:gd name="T27" fmla="*/ 26756 h 103"/>
                <a:gd name="T28" fmla="*/ 40422 w 64"/>
                <a:gd name="T29" fmla="*/ 43957 h 103"/>
                <a:gd name="T30" fmla="*/ 25985 w 64"/>
                <a:gd name="T31" fmla="*/ 60202 h 103"/>
                <a:gd name="T32" fmla="*/ 0 w 64"/>
                <a:gd name="T33" fmla="*/ 85047 h 103"/>
                <a:gd name="T34" fmla="*/ 0 w 64"/>
                <a:gd name="T35" fmla="*/ 98425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1"/>
                  </a:lnTo>
                  <a:lnTo>
                    <a:pt x="16" y="91"/>
                  </a:lnTo>
                  <a:lnTo>
                    <a:pt x="34" y="74"/>
                  </a:lnTo>
                  <a:cubicBezTo>
                    <a:pt x="37" y="71"/>
                    <a:pt x="50" y="58"/>
                    <a:pt x="53" y="54"/>
                  </a:cubicBezTo>
                  <a:cubicBezTo>
                    <a:pt x="64" y="41"/>
                    <a:pt x="64" y="36"/>
                    <a:pt x="64" y="29"/>
                  </a:cubicBezTo>
                  <a:cubicBezTo>
                    <a:pt x="64" y="8"/>
                    <a:pt x="48" y="0"/>
                    <a:pt x="33" y="0"/>
                  </a:cubicBezTo>
                  <a:cubicBezTo>
                    <a:pt x="26" y="0"/>
                    <a:pt x="18" y="1"/>
                    <a:pt x="11" y="7"/>
                  </a:cubicBezTo>
                  <a:cubicBezTo>
                    <a:pt x="2" y="15"/>
                    <a:pt x="2" y="24"/>
                    <a:pt x="2" y="29"/>
                  </a:cubicBezTo>
                  <a:lnTo>
                    <a:pt x="17" y="29"/>
                  </a:lnTo>
                  <a:cubicBezTo>
                    <a:pt x="17" y="25"/>
                    <a:pt x="17" y="12"/>
                    <a:pt x="33" y="12"/>
                  </a:cubicBezTo>
                  <a:cubicBezTo>
                    <a:pt x="48" y="12"/>
                    <a:pt x="50" y="23"/>
                    <a:pt x="50" y="28"/>
                  </a:cubicBezTo>
                  <a:cubicBezTo>
                    <a:pt x="50" y="33"/>
                    <a:pt x="48" y="38"/>
                    <a:pt x="42" y="46"/>
                  </a:cubicBezTo>
                  <a:cubicBezTo>
                    <a:pt x="38" y="52"/>
                    <a:pt x="32" y="58"/>
                    <a:pt x="27" y="63"/>
                  </a:cubicBezTo>
                  <a:lnTo>
                    <a:pt x="0" y="89"/>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7" name="Freeform 66"/>
            <p:cNvSpPr>
              <a:spLocks/>
            </p:cNvSpPr>
            <p:nvPr/>
          </p:nvSpPr>
          <p:spPr bwMode="auto">
            <a:xfrm>
              <a:off x="4095" y="4806"/>
              <a:ext cx="661" cy="1004"/>
            </a:xfrm>
            <a:custGeom>
              <a:avLst/>
              <a:gdLst>
                <a:gd name="T0" fmla="*/ 0 w 69"/>
                <a:gd name="T1" fmla="*/ 73575 h 105"/>
                <a:gd name="T2" fmla="*/ 0 w 69"/>
                <a:gd name="T3" fmla="*/ 73575 h 105"/>
                <a:gd name="T4" fmla="*/ 5743 w 69"/>
                <a:gd name="T5" fmla="*/ 90775 h 105"/>
                <a:gd name="T6" fmla="*/ 32541 w 69"/>
                <a:gd name="T7" fmla="*/ 100330 h 105"/>
                <a:gd name="T8" fmla="*/ 66040 w 69"/>
                <a:gd name="T9" fmla="*/ 71664 h 105"/>
                <a:gd name="T10" fmla="*/ 45941 w 69"/>
                <a:gd name="T11" fmla="*/ 48732 h 105"/>
                <a:gd name="T12" fmla="*/ 65083 w 69"/>
                <a:gd name="T13" fmla="*/ 25799 h 105"/>
                <a:gd name="T14" fmla="*/ 33499 w 69"/>
                <a:gd name="T15" fmla="*/ 0 h 105"/>
                <a:gd name="T16" fmla="*/ 1914 w 69"/>
                <a:gd name="T17" fmla="*/ 25799 h 105"/>
                <a:gd name="T18" fmla="*/ 16271 w 69"/>
                <a:gd name="T19" fmla="*/ 25799 h 105"/>
                <a:gd name="T20" fmla="*/ 33499 w 69"/>
                <a:gd name="T21" fmla="*/ 10511 h 105"/>
                <a:gd name="T22" fmla="*/ 50726 w 69"/>
                <a:gd name="T23" fmla="*/ 25799 h 105"/>
                <a:gd name="T24" fmla="*/ 24885 w 69"/>
                <a:gd name="T25" fmla="*/ 42999 h 105"/>
                <a:gd name="T26" fmla="*/ 24885 w 69"/>
                <a:gd name="T27" fmla="*/ 54465 h 105"/>
                <a:gd name="T28" fmla="*/ 38284 w 69"/>
                <a:gd name="T29" fmla="*/ 54465 h 105"/>
                <a:gd name="T30" fmla="*/ 52641 w 69"/>
                <a:gd name="T31" fmla="*/ 71664 h 105"/>
                <a:gd name="T32" fmla="*/ 32541 w 69"/>
                <a:gd name="T33" fmla="*/ 88864 h 105"/>
                <a:gd name="T34" fmla="*/ 15314 w 69"/>
                <a:gd name="T35" fmla="*/ 73575 h 105"/>
                <a:gd name="T36" fmla="*/ 0 w 69"/>
                <a:gd name="T37" fmla="*/ 73575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9" h="105">
                  <a:moveTo>
                    <a:pt x="0" y="77"/>
                  </a:moveTo>
                  <a:lnTo>
                    <a:pt x="0" y="77"/>
                  </a:lnTo>
                  <a:cubicBezTo>
                    <a:pt x="1" y="81"/>
                    <a:pt x="1" y="88"/>
                    <a:pt x="6" y="95"/>
                  </a:cubicBezTo>
                  <a:cubicBezTo>
                    <a:pt x="13" y="102"/>
                    <a:pt x="24" y="105"/>
                    <a:pt x="34" y="105"/>
                  </a:cubicBezTo>
                  <a:cubicBezTo>
                    <a:pt x="58" y="105"/>
                    <a:pt x="69" y="89"/>
                    <a:pt x="69" y="75"/>
                  </a:cubicBezTo>
                  <a:cubicBezTo>
                    <a:pt x="69" y="73"/>
                    <a:pt x="69" y="54"/>
                    <a:pt x="48" y="51"/>
                  </a:cubicBezTo>
                  <a:cubicBezTo>
                    <a:pt x="63" y="47"/>
                    <a:pt x="68" y="35"/>
                    <a:pt x="68" y="27"/>
                  </a:cubicBezTo>
                  <a:cubicBezTo>
                    <a:pt x="68" y="13"/>
                    <a:pt x="57" y="0"/>
                    <a:pt x="35" y="0"/>
                  </a:cubicBezTo>
                  <a:cubicBezTo>
                    <a:pt x="27" y="0"/>
                    <a:pt x="3" y="2"/>
                    <a:pt x="2" y="27"/>
                  </a:cubicBezTo>
                  <a:lnTo>
                    <a:pt x="17" y="27"/>
                  </a:lnTo>
                  <a:cubicBezTo>
                    <a:pt x="18" y="15"/>
                    <a:pt x="28" y="11"/>
                    <a:pt x="35" y="11"/>
                  </a:cubicBezTo>
                  <a:cubicBezTo>
                    <a:pt x="45" y="11"/>
                    <a:pt x="53" y="16"/>
                    <a:pt x="53" y="27"/>
                  </a:cubicBezTo>
                  <a:cubicBezTo>
                    <a:pt x="53" y="44"/>
                    <a:pt x="36" y="46"/>
                    <a:pt x="26" y="45"/>
                  </a:cubicBezTo>
                  <a:lnTo>
                    <a:pt x="26" y="57"/>
                  </a:lnTo>
                  <a:cubicBezTo>
                    <a:pt x="31" y="56"/>
                    <a:pt x="35" y="56"/>
                    <a:pt x="40" y="57"/>
                  </a:cubicBezTo>
                  <a:cubicBezTo>
                    <a:pt x="47" y="59"/>
                    <a:pt x="55" y="65"/>
                    <a:pt x="55" y="75"/>
                  </a:cubicBezTo>
                  <a:cubicBezTo>
                    <a:pt x="55" y="84"/>
                    <a:pt x="49" y="93"/>
                    <a:pt x="34" y="93"/>
                  </a:cubicBezTo>
                  <a:cubicBezTo>
                    <a:pt x="22" y="93"/>
                    <a:pt x="16" y="86"/>
                    <a:pt x="16"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8" name="Freeform 67"/>
            <p:cNvSpPr>
              <a:spLocks noEditPoints="1"/>
            </p:cNvSpPr>
            <p:nvPr/>
          </p:nvSpPr>
          <p:spPr bwMode="auto">
            <a:xfrm>
              <a:off x="11188" y="4965"/>
              <a:ext cx="654" cy="1010"/>
            </a:xfrm>
            <a:custGeom>
              <a:avLst/>
              <a:gdLst>
                <a:gd name="T0" fmla="*/ 0 w 68"/>
                <a:gd name="T1" fmla="*/ 50963 h 105"/>
                <a:gd name="T2" fmla="*/ 0 w 68"/>
                <a:gd name="T3" fmla="*/ 50963 h 105"/>
                <a:gd name="T4" fmla="*/ 6733 w 68"/>
                <a:gd name="T5" fmla="*/ 84618 h 105"/>
                <a:gd name="T6" fmla="*/ 32703 w 68"/>
                <a:gd name="T7" fmla="*/ 100965 h 105"/>
                <a:gd name="T8" fmla="*/ 51939 w 68"/>
                <a:gd name="T9" fmla="*/ 93272 h 105"/>
                <a:gd name="T10" fmla="*/ 65405 w 68"/>
                <a:gd name="T11" fmla="*/ 49040 h 105"/>
                <a:gd name="T12" fmla="*/ 32703 w 68"/>
                <a:gd name="T13" fmla="*/ 0 h 105"/>
                <a:gd name="T14" fmla="*/ 0 w 68"/>
                <a:gd name="T15" fmla="*/ 50963 h 105"/>
                <a:gd name="T16" fmla="*/ 13466 w 68"/>
                <a:gd name="T17" fmla="*/ 50963 h 105"/>
                <a:gd name="T18" fmla="*/ 13466 w 68"/>
                <a:gd name="T19" fmla="*/ 50963 h 105"/>
                <a:gd name="T20" fmla="*/ 32703 w 68"/>
                <a:gd name="T21" fmla="*/ 10577 h 105"/>
                <a:gd name="T22" fmla="*/ 51939 w 68"/>
                <a:gd name="T23" fmla="*/ 50002 h 105"/>
                <a:gd name="T24" fmla="*/ 32703 w 68"/>
                <a:gd name="T25" fmla="*/ 89426 h 105"/>
                <a:gd name="T26" fmla="*/ 13466 w 68"/>
                <a:gd name="T27" fmla="*/ 5096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3"/>
                  </a:moveTo>
                  <a:lnTo>
                    <a:pt x="0" y="53"/>
                  </a:lnTo>
                  <a:cubicBezTo>
                    <a:pt x="0" y="72"/>
                    <a:pt x="4" y="81"/>
                    <a:pt x="7" y="88"/>
                  </a:cubicBezTo>
                  <a:cubicBezTo>
                    <a:pt x="11" y="97"/>
                    <a:pt x="21" y="105"/>
                    <a:pt x="34" y="105"/>
                  </a:cubicBezTo>
                  <a:cubicBezTo>
                    <a:pt x="39" y="105"/>
                    <a:pt x="47" y="104"/>
                    <a:pt x="54" y="97"/>
                  </a:cubicBezTo>
                  <a:cubicBezTo>
                    <a:pt x="63" y="88"/>
                    <a:pt x="68" y="75"/>
                    <a:pt x="68" y="51"/>
                  </a:cubicBezTo>
                  <a:cubicBezTo>
                    <a:pt x="68" y="32"/>
                    <a:pt x="64" y="0"/>
                    <a:pt x="34" y="0"/>
                  </a:cubicBezTo>
                  <a:cubicBezTo>
                    <a:pt x="2" y="0"/>
                    <a:pt x="0" y="38"/>
                    <a:pt x="0" y="53"/>
                  </a:cubicBezTo>
                  <a:close/>
                  <a:moveTo>
                    <a:pt x="14" y="53"/>
                  </a:moveTo>
                  <a:lnTo>
                    <a:pt x="14" y="53"/>
                  </a:lnTo>
                  <a:cubicBezTo>
                    <a:pt x="14" y="35"/>
                    <a:pt x="17" y="11"/>
                    <a:pt x="34" y="11"/>
                  </a:cubicBezTo>
                  <a:cubicBezTo>
                    <a:pt x="50" y="11"/>
                    <a:pt x="54" y="28"/>
                    <a:pt x="54" y="52"/>
                  </a:cubicBezTo>
                  <a:cubicBezTo>
                    <a:pt x="54" y="71"/>
                    <a:pt x="51" y="93"/>
                    <a:pt x="34" y="93"/>
                  </a:cubicBezTo>
                  <a:cubicBezTo>
                    <a:pt x="19" y="93"/>
                    <a:pt x="14" y="75"/>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69" name="Freeform 68"/>
            <p:cNvSpPr>
              <a:spLocks/>
            </p:cNvSpPr>
            <p:nvPr/>
          </p:nvSpPr>
          <p:spPr bwMode="auto">
            <a:xfrm>
              <a:off x="12331" y="4965"/>
              <a:ext cx="623" cy="991"/>
            </a:xfrm>
            <a:custGeom>
              <a:avLst/>
              <a:gdLst>
                <a:gd name="T0" fmla="*/ 0 w 65"/>
                <a:gd name="T1" fmla="*/ 99060 h 103"/>
                <a:gd name="T2" fmla="*/ 0 w 65"/>
                <a:gd name="T3" fmla="*/ 99060 h 103"/>
                <a:gd name="T4" fmla="*/ 62230 w 65"/>
                <a:gd name="T5" fmla="*/ 99060 h 103"/>
                <a:gd name="T6" fmla="*/ 62230 w 65"/>
                <a:gd name="T7" fmla="*/ 87519 h 103"/>
                <a:gd name="T8" fmla="*/ 16276 w 65"/>
                <a:gd name="T9" fmla="*/ 87519 h 103"/>
                <a:gd name="T10" fmla="*/ 32551 w 65"/>
                <a:gd name="T11" fmla="*/ 71169 h 103"/>
                <a:gd name="T12" fmla="*/ 50741 w 65"/>
                <a:gd name="T13" fmla="*/ 52896 h 103"/>
                <a:gd name="T14" fmla="*/ 61273 w 65"/>
                <a:gd name="T15" fmla="*/ 27891 h 103"/>
                <a:gd name="T16" fmla="*/ 31594 w 65"/>
                <a:gd name="T17" fmla="*/ 0 h 103"/>
                <a:gd name="T18" fmla="*/ 10531 w 65"/>
                <a:gd name="T19" fmla="*/ 6732 h 103"/>
                <a:gd name="T20" fmla="*/ 1915 w 65"/>
                <a:gd name="T21" fmla="*/ 27891 h 103"/>
                <a:gd name="T22" fmla="*/ 16276 w 65"/>
                <a:gd name="T23" fmla="*/ 27891 h 103"/>
                <a:gd name="T24" fmla="*/ 32551 w 65"/>
                <a:gd name="T25" fmla="*/ 11541 h 103"/>
                <a:gd name="T26" fmla="*/ 47869 w 65"/>
                <a:gd name="T27" fmla="*/ 26929 h 103"/>
                <a:gd name="T28" fmla="*/ 40210 w 65"/>
                <a:gd name="T29" fmla="*/ 44240 h 103"/>
                <a:gd name="T30" fmla="*/ 25849 w 65"/>
                <a:gd name="T31" fmla="*/ 60590 h 103"/>
                <a:gd name="T32" fmla="*/ 0 w 65"/>
                <a:gd name="T33" fmla="*/ 85596 h 103"/>
                <a:gd name="T34" fmla="*/ 0 w 65"/>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3">
                  <a:moveTo>
                    <a:pt x="0" y="103"/>
                  </a:moveTo>
                  <a:lnTo>
                    <a:pt x="0" y="103"/>
                  </a:lnTo>
                  <a:lnTo>
                    <a:pt x="65" y="103"/>
                  </a:lnTo>
                  <a:lnTo>
                    <a:pt x="65" y="91"/>
                  </a:lnTo>
                  <a:lnTo>
                    <a:pt x="17" y="91"/>
                  </a:lnTo>
                  <a:lnTo>
                    <a:pt x="34" y="74"/>
                  </a:lnTo>
                  <a:cubicBezTo>
                    <a:pt x="37" y="72"/>
                    <a:pt x="50" y="58"/>
                    <a:pt x="53" y="55"/>
                  </a:cubicBezTo>
                  <a:cubicBezTo>
                    <a:pt x="64" y="41"/>
                    <a:pt x="64" y="36"/>
                    <a:pt x="64" y="29"/>
                  </a:cubicBezTo>
                  <a:cubicBezTo>
                    <a:pt x="64" y="8"/>
                    <a:pt x="49" y="0"/>
                    <a:pt x="33" y="0"/>
                  </a:cubicBezTo>
                  <a:cubicBezTo>
                    <a:pt x="27" y="0"/>
                    <a:pt x="18" y="1"/>
                    <a:pt x="11" y="7"/>
                  </a:cubicBezTo>
                  <a:cubicBezTo>
                    <a:pt x="2" y="15"/>
                    <a:pt x="2" y="24"/>
                    <a:pt x="2" y="29"/>
                  </a:cubicBezTo>
                  <a:lnTo>
                    <a:pt x="17" y="29"/>
                  </a:lnTo>
                  <a:cubicBezTo>
                    <a:pt x="17" y="26"/>
                    <a:pt x="17" y="12"/>
                    <a:pt x="34" y="12"/>
                  </a:cubicBezTo>
                  <a:cubicBezTo>
                    <a:pt x="48" y="12"/>
                    <a:pt x="50" y="23"/>
                    <a:pt x="50" y="28"/>
                  </a:cubicBezTo>
                  <a:cubicBezTo>
                    <a:pt x="50" y="34"/>
                    <a:pt x="48" y="38"/>
                    <a:pt x="42" y="46"/>
                  </a:cubicBezTo>
                  <a:cubicBezTo>
                    <a:pt x="38" y="52"/>
                    <a:pt x="32" y="58"/>
                    <a:pt x="27" y="63"/>
                  </a:cubicBezTo>
                  <a:lnTo>
                    <a:pt x="0" y="89"/>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0" name="Freeform 69"/>
            <p:cNvSpPr>
              <a:spLocks/>
            </p:cNvSpPr>
            <p:nvPr/>
          </p:nvSpPr>
          <p:spPr bwMode="auto">
            <a:xfrm>
              <a:off x="13093" y="4965"/>
              <a:ext cx="654" cy="1010"/>
            </a:xfrm>
            <a:custGeom>
              <a:avLst/>
              <a:gdLst>
                <a:gd name="T0" fmla="*/ 0 w 68"/>
                <a:gd name="T1" fmla="*/ 74041 h 105"/>
                <a:gd name="T2" fmla="*/ 0 w 68"/>
                <a:gd name="T3" fmla="*/ 74041 h 105"/>
                <a:gd name="T4" fmla="*/ 5771 w 68"/>
                <a:gd name="T5" fmla="*/ 91349 h 105"/>
                <a:gd name="T6" fmla="*/ 31741 w 68"/>
                <a:gd name="T7" fmla="*/ 100965 h 105"/>
                <a:gd name="T8" fmla="*/ 65405 w 68"/>
                <a:gd name="T9" fmla="*/ 72118 h 105"/>
                <a:gd name="T10" fmla="*/ 45206 w 68"/>
                <a:gd name="T11" fmla="*/ 49040 h 105"/>
                <a:gd name="T12" fmla="*/ 64443 w 68"/>
                <a:gd name="T13" fmla="*/ 25962 h 105"/>
                <a:gd name="T14" fmla="*/ 32703 w 68"/>
                <a:gd name="T15" fmla="*/ 0 h 105"/>
                <a:gd name="T16" fmla="*/ 962 w 68"/>
                <a:gd name="T17" fmla="*/ 25962 h 105"/>
                <a:gd name="T18" fmla="*/ 15389 w 68"/>
                <a:gd name="T19" fmla="*/ 25962 h 105"/>
                <a:gd name="T20" fmla="*/ 32703 w 68"/>
                <a:gd name="T21" fmla="*/ 11539 h 105"/>
                <a:gd name="T22" fmla="*/ 50016 w 68"/>
                <a:gd name="T23" fmla="*/ 25962 h 105"/>
                <a:gd name="T24" fmla="*/ 24046 w 68"/>
                <a:gd name="T25" fmla="*/ 43271 h 105"/>
                <a:gd name="T26" fmla="*/ 24046 w 68"/>
                <a:gd name="T27" fmla="*/ 54810 h 105"/>
                <a:gd name="T28" fmla="*/ 37512 w 68"/>
                <a:gd name="T29" fmla="*/ 55771 h 105"/>
                <a:gd name="T30" fmla="*/ 51939 w 68"/>
                <a:gd name="T31" fmla="*/ 72118 h 105"/>
                <a:gd name="T32" fmla="*/ 32703 w 68"/>
                <a:gd name="T33" fmla="*/ 89426 h 105"/>
                <a:gd name="T34" fmla="*/ 14428 w 68"/>
                <a:gd name="T35" fmla="*/ 74041 h 105"/>
                <a:gd name="T36" fmla="*/ 0 w 68"/>
                <a:gd name="T37" fmla="*/ 74041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05">
                  <a:moveTo>
                    <a:pt x="0" y="77"/>
                  </a:moveTo>
                  <a:lnTo>
                    <a:pt x="0" y="77"/>
                  </a:lnTo>
                  <a:cubicBezTo>
                    <a:pt x="0" y="81"/>
                    <a:pt x="0" y="88"/>
                    <a:pt x="6" y="95"/>
                  </a:cubicBezTo>
                  <a:cubicBezTo>
                    <a:pt x="12" y="102"/>
                    <a:pt x="23" y="105"/>
                    <a:pt x="33" y="105"/>
                  </a:cubicBezTo>
                  <a:cubicBezTo>
                    <a:pt x="57" y="105"/>
                    <a:pt x="68" y="90"/>
                    <a:pt x="68" y="75"/>
                  </a:cubicBezTo>
                  <a:cubicBezTo>
                    <a:pt x="68" y="73"/>
                    <a:pt x="68" y="54"/>
                    <a:pt x="47" y="51"/>
                  </a:cubicBezTo>
                  <a:cubicBezTo>
                    <a:pt x="62" y="47"/>
                    <a:pt x="67" y="35"/>
                    <a:pt x="67" y="27"/>
                  </a:cubicBezTo>
                  <a:cubicBezTo>
                    <a:pt x="67" y="13"/>
                    <a:pt x="56" y="0"/>
                    <a:pt x="34" y="0"/>
                  </a:cubicBezTo>
                  <a:cubicBezTo>
                    <a:pt x="26" y="0"/>
                    <a:pt x="2" y="2"/>
                    <a:pt x="1" y="27"/>
                  </a:cubicBezTo>
                  <a:lnTo>
                    <a:pt x="16" y="27"/>
                  </a:lnTo>
                  <a:cubicBezTo>
                    <a:pt x="17" y="15"/>
                    <a:pt x="27" y="12"/>
                    <a:pt x="34" y="12"/>
                  </a:cubicBezTo>
                  <a:cubicBezTo>
                    <a:pt x="45" y="12"/>
                    <a:pt x="52" y="16"/>
                    <a:pt x="52" y="27"/>
                  </a:cubicBezTo>
                  <a:cubicBezTo>
                    <a:pt x="52" y="44"/>
                    <a:pt x="35" y="46"/>
                    <a:pt x="25" y="45"/>
                  </a:cubicBezTo>
                  <a:lnTo>
                    <a:pt x="25" y="57"/>
                  </a:lnTo>
                  <a:cubicBezTo>
                    <a:pt x="30" y="57"/>
                    <a:pt x="34" y="56"/>
                    <a:pt x="39" y="58"/>
                  </a:cubicBezTo>
                  <a:cubicBezTo>
                    <a:pt x="47" y="59"/>
                    <a:pt x="54" y="65"/>
                    <a:pt x="54" y="75"/>
                  </a:cubicBezTo>
                  <a:cubicBezTo>
                    <a:pt x="54" y="84"/>
                    <a:pt x="48" y="93"/>
                    <a:pt x="34" y="93"/>
                  </a:cubicBezTo>
                  <a:cubicBezTo>
                    <a:pt x="21" y="93"/>
                    <a:pt x="15" y="86"/>
                    <a:pt x="15"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1" name="Freeform 70"/>
            <p:cNvSpPr>
              <a:spLocks/>
            </p:cNvSpPr>
            <p:nvPr/>
          </p:nvSpPr>
          <p:spPr bwMode="auto">
            <a:xfrm>
              <a:off x="13093" y="10712"/>
              <a:ext cx="629" cy="991"/>
            </a:xfrm>
            <a:custGeom>
              <a:avLst/>
              <a:gdLst>
                <a:gd name="T0" fmla="*/ 0 w 65"/>
                <a:gd name="T1" fmla="*/ 99060 h 103"/>
                <a:gd name="T2" fmla="*/ 0 w 65"/>
                <a:gd name="T3" fmla="*/ 99060 h 103"/>
                <a:gd name="T4" fmla="*/ 62865 w 65"/>
                <a:gd name="T5" fmla="*/ 99060 h 103"/>
                <a:gd name="T6" fmla="*/ 62865 w 65"/>
                <a:gd name="T7" fmla="*/ 87519 h 103"/>
                <a:gd name="T8" fmla="*/ 16442 w 65"/>
                <a:gd name="T9" fmla="*/ 87519 h 103"/>
                <a:gd name="T10" fmla="*/ 32883 w 65"/>
                <a:gd name="T11" fmla="*/ 71169 h 103"/>
                <a:gd name="T12" fmla="*/ 51259 w 65"/>
                <a:gd name="T13" fmla="*/ 52896 h 103"/>
                <a:gd name="T14" fmla="*/ 61898 w 65"/>
                <a:gd name="T15" fmla="*/ 27891 h 103"/>
                <a:gd name="T16" fmla="*/ 31916 w 65"/>
                <a:gd name="T17" fmla="*/ 0 h 103"/>
                <a:gd name="T18" fmla="*/ 10639 w 65"/>
                <a:gd name="T19" fmla="*/ 6732 h 103"/>
                <a:gd name="T20" fmla="*/ 1934 w 65"/>
                <a:gd name="T21" fmla="*/ 27891 h 103"/>
                <a:gd name="T22" fmla="*/ 16442 w 65"/>
                <a:gd name="T23" fmla="*/ 27891 h 103"/>
                <a:gd name="T24" fmla="*/ 32883 w 65"/>
                <a:gd name="T25" fmla="*/ 11541 h 103"/>
                <a:gd name="T26" fmla="*/ 48358 w 65"/>
                <a:gd name="T27" fmla="*/ 26929 h 103"/>
                <a:gd name="T28" fmla="*/ 40620 w 65"/>
                <a:gd name="T29" fmla="*/ 44240 h 103"/>
                <a:gd name="T30" fmla="*/ 26113 w 65"/>
                <a:gd name="T31" fmla="*/ 61552 h 103"/>
                <a:gd name="T32" fmla="*/ 0 w 65"/>
                <a:gd name="T33" fmla="*/ 86557 h 103"/>
                <a:gd name="T34" fmla="*/ 0 w 65"/>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3">
                  <a:moveTo>
                    <a:pt x="0" y="103"/>
                  </a:moveTo>
                  <a:lnTo>
                    <a:pt x="0" y="103"/>
                  </a:lnTo>
                  <a:lnTo>
                    <a:pt x="65" y="103"/>
                  </a:lnTo>
                  <a:lnTo>
                    <a:pt x="65" y="91"/>
                  </a:lnTo>
                  <a:lnTo>
                    <a:pt x="17" y="91"/>
                  </a:lnTo>
                  <a:lnTo>
                    <a:pt x="34" y="74"/>
                  </a:lnTo>
                  <a:cubicBezTo>
                    <a:pt x="37" y="72"/>
                    <a:pt x="50" y="58"/>
                    <a:pt x="53" y="55"/>
                  </a:cubicBezTo>
                  <a:cubicBezTo>
                    <a:pt x="64" y="41"/>
                    <a:pt x="64" y="36"/>
                    <a:pt x="64" y="29"/>
                  </a:cubicBezTo>
                  <a:cubicBezTo>
                    <a:pt x="64" y="8"/>
                    <a:pt x="49" y="0"/>
                    <a:pt x="33" y="0"/>
                  </a:cubicBezTo>
                  <a:cubicBezTo>
                    <a:pt x="27" y="0"/>
                    <a:pt x="18" y="1"/>
                    <a:pt x="11" y="7"/>
                  </a:cubicBezTo>
                  <a:cubicBezTo>
                    <a:pt x="2" y="15"/>
                    <a:pt x="2" y="24"/>
                    <a:pt x="2" y="29"/>
                  </a:cubicBezTo>
                  <a:lnTo>
                    <a:pt x="17" y="29"/>
                  </a:lnTo>
                  <a:cubicBezTo>
                    <a:pt x="17" y="26"/>
                    <a:pt x="17" y="12"/>
                    <a:pt x="34" y="12"/>
                  </a:cubicBezTo>
                  <a:cubicBezTo>
                    <a:pt x="48" y="12"/>
                    <a:pt x="50" y="23"/>
                    <a:pt x="50" y="28"/>
                  </a:cubicBezTo>
                  <a:cubicBezTo>
                    <a:pt x="50" y="34"/>
                    <a:pt x="48" y="38"/>
                    <a:pt x="42" y="46"/>
                  </a:cubicBezTo>
                  <a:cubicBezTo>
                    <a:pt x="38" y="52"/>
                    <a:pt x="32" y="58"/>
                    <a:pt x="27"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2" name="Freeform 71"/>
            <p:cNvSpPr>
              <a:spLocks/>
            </p:cNvSpPr>
            <p:nvPr/>
          </p:nvSpPr>
          <p:spPr bwMode="auto">
            <a:xfrm>
              <a:off x="13881" y="10712"/>
              <a:ext cx="616" cy="991"/>
            </a:xfrm>
            <a:custGeom>
              <a:avLst/>
              <a:gdLst>
                <a:gd name="T0" fmla="*/ 0 w 64"/>
                <a:gd name="T1" fmla="*/ 99060 h 103"/>
                <a:gd name="T2" fmla="*/ 0 w 64"/>
                <a:gd name="T3" fmla="*/ 99060 h 103"/>
                <a:gd name="T4" fmla="*/ 61595 w 64"/>
                <a:gd name="T5" fmla="*/ 99060 h 103"/>
                <a:gd name="T6" fmla="*/ 61595 w 64"/>
                <a:gd name="T7" fmla="*/ 87519 h 103"/>
                <a:gd name="T8" fmla="*/ 15399 w 64"/>
                <a:gd name="T9" fmla="*/ 87519 h 103"/>
                <a:gd name="T10" fmla="*/ 32722 w 64"/>
                <a:gd name="T11" fmla="*/ 71169 h 103"/>
                <a:gd name="T12" fmla="*/ 50046 w 64"/>
                <a:gd name="T13" fmla="*/ 52896 h 103"/>
                <a:gd name="T14" fmla="*/ 61595 w 64"/>
                <a:gd name="T15" fmla="*/ 27891 h 103"/>
                <a:gd name="T16" fmla="*/ 31760 w 64"/>
                <a:gd name="T17" fmla="*/ 0 h 103"/>
                <a:gd name="T18" fmla="*/ 10587 w 64"/>
                <a:gd name="T19" fmla="*/ 6732 h 103"/>
                <a:gd name="T20" fmla="*/ 962 w 64"/>
                <a:gd name="T21" fmla="*/ 27891 h 103"/>
                <a:gd name="T22" fmla="*/ 16361 w 64"/>
                <a:gd name="T23" fmla="*/ 27891 h 103"/>
                <a:gd name="T24" fmla="*/ 31760 w 64"/>
                <a:gd name="T25" fmla="*/ 11541 h 103"/>
                <a:gd name="T26" fmla="*/ 47159 w 64"/>
                <a:gd name="T27" fmla="*/ 26929 h 103"/>
                <a:gd name="T28" fmla="*/ 40422 w 64"/>
                <a:gd name="T29" fmla="*/ 44240 h 103"/>
                <a:gd name="T30" fmla="*/ 25023 w 64"/>
                <a:gd name="T31" fmla="*/ 61552 h 103"/>
                <a:gd name="T32" fmla="*/ 0 w 64"/>
                <a:gd name="T33" fmla="*/ 86557 h 103"/>
                <a:gd name="T34" fmla="*/ 0 w 64"/>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1"/>
                  </a:lnTo>
                  <a:lnTo>
                    <a:pt x="16" y="91"/>
                  </a:lnTo>
                  <a:lnTo>
                    <a:pt x="34" y="74"/>
                  </a:lnTo>
                  <a:cubicBezTo>
                    <a:pt x="37" y="72"/>
                    <a:pt x="50" y="58"/>
                    <a:pt x="52" y="55"/>
                  </a:cubicBezTo>
                  <a:cubicBezTo>
                    <a:pt x="63" y="41"/>
                    <a:pt x="64" y="36"/>
                    <a:pt x="64" y="29"/>
                  </a:cubicBezTo>
                  <a:cubicBezTo>
                    <a:pt x="64" y="8"/>
                    <a:pt x="48" y="0"/>
                    <a:pt x="33" y="0"/>
                  </a:cubicBezTo>
                  <a:cubicBezTo>
                    <a:pt x="26" y="0"/>
                    <a:pt x="18" y="1"/>
                    <a:pt x="11" y="7"/>
                  </a:cubicBezTo>
                  <a:cubicBezTo>
                    <a:pt x="2" y="15"/>
                    <a:pt x="1" y="24"/>
                    <a:pt x="1" y="29"/>
                  </a:cubicBezTo>
                  <a:lnTo>
                    <a:pt x="17" y="29"/>
                  </a:lnTo>
                  <a:cubicBezTo>
                    <a:pt x="17" y="26"/>
                    <a:pt x="17" y="12"/>
                    <a:pt x="33" y="12"/>
                  </a:cubicBezTo>
                  <a:cubicBezTo>
                    <a:pt x="48" y="12"/>
                    <a:pt x="49" y="23"/>
                    <a:pt x="49" y="28"/>
                  </a:cubicBezTo>
                  <a:cubicBezTo>
                    <a:pt x="49" y="34"/>
                    <a:pt x="48" y="38"/>
                    <a:pt x="42" y="46"/>
                  </a:cubicBezTo>
                  <a:cubicBezTo>
                    <a:pt x="37" y="52"/>
                    <a:pt x="32" y="58"/>
                    <a:pt x="26"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3" name="Freeform 72"/>
            <p:cNvSpPr>
              <a:spLocks noEditPoints="1"/>
            </p:cNvSpPr>
            <p:nvPr/>
          </p:nvSpPr>
          <p:spPr bwMode="auto">
            <a:xfrm>
              <a:off x="11182" y="7702"/>
              <a:ext cx="648" cy="1016"/>
            </a:xfrm>
            <a:custGeom>
              <a:avLst/>
              <a:gdLst>
                <a:gd name="T0" fmla="*/ 0 w 68"/>
                <a:gd name="T1" fmla="*/ 51758 h 106"/>
                <a:gd name="T2" fmla="*/ 0 w 68"/>
                <a:gd name="T3" fmla="*/ 51758 h 106"/>
                <a:gd name="T4" fmla="*/ 6668 w 68"/>
                <a:gd name="T5" fmla="*/ 85306 h 106"/>
                <a:gd name="T6" fmla="*/ 32385 w 68"/>
                <a:gd name="T7" fmla="*/ 101600 h 106"/>
                <a:gd name="T8" fmla="*/ 51435 w 68"/>
                <a:gd name="T9" fmla="*/ 93932 h 106"/>
                <a:gd name="T10" fmla="*/ 64770 w 68"/>
                <a:gd name="T11" fmla="*/ 49842 h 106"/>
                <a:gd name="T12" fmla="*/ 32385 w 68"/>
                <a:gd name="T13" fmla="*/ 0 h 106"/>
                <a:gd name="T14" fmla="*/ 0 w 68"/>
                <a:gd name="T15" fmla="*/ 51758 h 106"/>
                <a:gd name="T16" fmla="*/ 13335 w 68"/>
                <a:gd name="T17" fmla="*/ 50800 h 106"/>
                <a:gd name="T18" fmla="*/ 13335 w 68"/>
                <a:gd name="T19" fmla="*/ 50800 h 106"/>
                <a:gd name="T20" fmla="*/ 32385 w 68"/>
                <a:gd name="T21" fmla="*/ 11502 h 106"/>
                <a:gd name="T22" fmla="*/ 51435 w 68"/>
                <a:gd name="T23" fmla="*/ 50800 h 106"/>
                <a:gd name="T24" fmla="*/ 32385 w 68"/>
                <a:gd name="T25" fmla="*/ 89140 h 106"/>
                <a:gd name="T26" fmla="*/ 13335 w 68"/>
                <a:gd name="T27" fmla="*/ 50800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6">
                  <a:moveTo>
                    <a:pt x="0" y="54"/>
                  </a:moveTo>
                  <a:lnTo>
                    <a:pt x="0" y="54"/>
                  </a:lnTo>
                  <a:cubicBezTo>
                    <a:pt x="0" y="72"/>
                    <a:pt x="4" y="82"/>
                    <a:pt x="7" y="89"/>
                  </a:cubicBezTo>
                  <a:cubicBezTo>
                    <a:pt x="11" y="98"/>
                    <a:pt x="21" y="106"/>
                    <a:pt x="34" y="106"/>
                  </a:cubicBezTo>
                  <a:cubicBezTo>
                    <a:pt x="38" y="106"/>
                    <a:pt x="47" y="105"/>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7" y="12"/>
                    <a:pt x="34" y="12"/>
                  </a:cubicBezTo>
                  <a:cubicBezTo>
                    <a:pt x="50" y="12"/>
                    <a:pt x="54" y="29"/>
                    <a:pt x="54" y="53"/>
                  </a:cubicBezTo>
                  <a:cubicBezTo>
                    <a:pt x="54" y="71"/>
                    <a:pt x="51" y="93"/>
                    <a:pt x="34" y="93"/>
                  </a:cubicBezTo>
                  <a:cubicBezTo>
                    <a:pt x="19" y="93"/>
                    <a:pt x="14" y="76"/>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4" name="Freeform 73"/>
            <p:cNvSpPr>
              <a:spLocks/>
            </p:cNvSpPr>
            <p:nvPr/>
          </p:nvSpPr>
          <p:spPr bwMode="auto">
            <a:xfrm>
              <a:off x="12319" y="7708"/>
              <a:ext cx="622" cy="991"/>
            </a:xfrm>
            <a:custGeom>
              <a:avLst/>
              <a:gdLst>
                <a:gd name="T0" fmla="*/ 0 w 65"/>
                <a:gd name="T1" fmla="*/ 99060 h 103"/>
                <a:gd name="T2" fmla="*/ 0 w 65"/>
                <a:gd name="T3" fmla="*/ 99060 h 103"/>
                <a:gd name="T4" fmla="*/ 62230 w 65"/>
                <a:gd name="T5" fmla="*/ 99060 h 103"/>
                <a:gd name="T6" fmla="*/ 62230 w 65"/>
                <a:gd name="T7" fmla="*/ 87519 h 103"/>
                <a:gd name="T8" fmla="*/ 15318 w 65"/>
                <a:gd name="T9" fmla="*/ 87519 h 103"/>
                <a:gd name="T10" fmla="*/ 32551 w 65"/>
                <a:gd name="T11" fmla="*/ 71169 h 103"/>
                <a:gd name="T12" fmla="*/ 50741 w 65"/>
                <a:gd name="T13" fmla="*/ 51934 h 103"/>
                <a:gd name="T14" fmla="*/ 61273 w 65"/>
                <a:gd name="T15" fmla="*/ 27891 h 103"/>
                <a:gd name="T16" fmla="*/ 31594 w 65"/>
                <a:gd name="T17" fmla="*/ 0 h 103"/>
                <a:gd name="T18" fmla="*/ 10531 w 65"/>
                <a:gd name="T19" fmla="*/ 6732 h 103"/>
                <a:gd name="T20" fmla="*/ 1915 w 65"/>
                <a:gd name="T21" fmla="*/ 27891 h 103"/>
                <a:gd name="T22" fmla="*/ 16276 w 65"/>
                <a:gd name="T23" fmla="*/ 27891 h 103"/>
                <a:gd name="T24" fmla="*/ 32551 w 65"/>
                <a:gd name="T25" fmla="*/ 10579 h 103"/>
                <a:gd name="T26" fmla="*/ 47869 w 65"/>
                <a:gd name="T27" fmla="*/ 26929 h 103"/>
                <a:gd name="T28" fmla="*/ 40210 w 65"/>
                <a:gd name="T29" fmla="*/ 44240 h 103"/>
                <a:gd name="T30" fmla="*/ 25849 w 65"/>
                <a:gd name="T31" fmla="*/ 60590 h 103"/>
                <a:gd name="T32" fmla="*/ 0 w 65"/>
                <a:gd name="T33" fmla="*/ 85596 h 103"/>
                <a:gd name="T34" fmla="*/ 0 w 65"/>
                <a:gd name="T35" fmla="*/ 99060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03">
                  <a:moveTo>
                    <a:pt x="0" y="103"/>
                  </a:moveTo>
                  <a:lnTo>
                    <a:pt x="0" y="103"/>
                  </a:lnTo>
                  <a:lnTo>
                    <a:pt x="65" y="103"/>
                  </a:lnTo>
                  <a:lnTo>
                    <a:pt x="65" y="91"/>
                  </a:lnTo>
                  <a:lnTo>
                    <a:pt x="16" y="91"/>
                  </a:lnTo>
                  <a:lnTo>
                    <a:pt x="34" y="74"/>
                  </a:lnTo>
                  <a:cubicBezTo>
                    <a:pt x="37" y="71"/>
                    <a:pt x="50" y="58"/>
                    <a:pt x="53" y="54"/>
                  </a:cubicBezTo>
                  <a:cubicBezTo>
                    <a:pt x="64" y="41"/>
                    <a:pt x="64" y="36"/>
                    <a:pt x="64" y="29"/>
                  </a:cubicBezTo>
                  <a:cubicBezTo>
                    <a:pt x="64" y="8"/>
                    <a:pt x="48" y="0"/>
                    <a:pt x="33" y="0"/>
                  </a:cubicBezTo>
                  <a:cubicBezTo>
                    <a:pt x="27" y="0"/>
                    <a:pt x="18" y="1"/>
                    <a:pt x="11" y="7"/>
                  </a:cubicBezTo>
                  <a:cubicBezTo>
                    <a:pt x="2" y="15"/>
                    <a:pt x="2" y="24"/>
                    <a:pt x="2" y="29"/>
                  </a:cubicBezTo>
                  <a:lnTo>
                    <a:pt x="17" y="29"/>
                  </a:lnTo>
                  <a:cubicBezTo>
                    <a:pt x="17" y="25"/>
                    <a:pt x="17" y="11"/>
                    <a:pt x="34" y="11"/>
                  </a:cubicBezTo>
                  <a:cubicBezTo>
                    <a:pt x="48" y="11"/>
                    <a:pt x="50" y="23"/>
                    <a:pt x="50" y="28"/>
                  </a:cubicBezTo>
                  <a:cubicBezTo>
                    <a:pt x="50" y="33"/>
                    <a:pt x="48" y="38"/>
                    <a:pt x="42" y="46"/>
                  </a:cubicBezTo>
                  <a:cubicBezTo>
                    <a:pt x="38" y="52"/>
                    <a:pt x="32" y="58"/>
                    <a:pt x="27" y="63"/>
                  </a:cubicBezTo>
                  <a:lnTo>
                    <a:pt x="0" y="89"/>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5" name="Freeform 74"/>
            <p:cNvSpPr>
              <a:spLocks/>
            </p:cNvSpPr>
            <p:nvPr/>
          </p:nvSpPr>
          <p:spPr bwMode="auto">
            <a:xfrm>
              <a:off x="13087" y="7708"/>
              <a:ext cx="654" cy="1010"/>
            </a:xfrm>
            <a:custGeom>
              <a:avLst/>
              <a:gdLst>
                <a:gd name="T0" fmla="*/ 0 w 68"/>
                <a:gd name="T1" fmla="*/ 74041 h 105"/>
                <a:gd name="T2" fmla="*/ 0 w 68"/>
                <a:gd name="T3" fmla="*/ 74041 h 105"/>
                <a:gd name="T4" fmla="*/ 5771 w 68"/>
                <a:gd name="T5" fmla="*/ 91349 h 105"/>
                <a:gd name="T6" fmla="*/ 31741 w 68"/>
                <a:gd name="T7" fmla="*/ 100965 h 105"/>
                <a:gd name="T8" fmla="*/ 65405 w 68"/>
                <a:gd name="T9" fmla="*/ 72118 h 105"/>
                <a:gd name="T10" fmla="*/ 45206 w 68"/>
                <a:gd name="T11" fmla="*/ 49040 h 105"/>
                <a:gd name="T12" fmla="*/ 64443 w 68"/>
                <a:gd name="T13" fmla="*/ 25962 h 105"/>
                <a:gd name="T14" fmla="*/ 32703 w 68"/>
                <a:gd name="T15" fmla="*/ 0 h 105"/>
                <a:gd name="T16" fmla="*/ 962 w 68"/>
                <a:gd name="T17" fmla="*/ 25962 h 105"/>
                <a:gd name="T18" fmla="*/ 15389 w 68"/>
                <a:gd name="T19" fmla="*/ 25962 h 105"/>
                <a:gd name="T20" fmla="*/ 32703 w 68"/>
                <a:gd name="T21" fmla="*/ 10577 h 105"/>
                <a:gd name="T22" fmla="*/ 50016 w 68"/>
                <a:gd name="T23" fmla="*/ 25962 h 105"/>
                <a:gd name="T24" fmla="*/ 24046 w 68"/>
                <a:gd name="T25" fmla="*/ 43271 h 105"/>
                <a:gd name="T26" fmla="*/ 24046 w 68"/>
                <a:gd name="T27" fmla="*/ 54810 h 105"/>
                <a:gd name="T28" fmla="*/ 37512 w 68"/>
                <a:gd name="T29" fmla="*/ 54810 h 105"/>
                <a:gd name="T30" fmla="*/ 51939 w 68"/>
                <a:gd name="T31" fmla="*/ 72118 h 105"/>
                <a:gd name="T32" fmla="*/ 32703 w 68"/>
                <a:gd name="T33" fmla="*/ 89426 h 105"/>
                <a:gd name="T34" fmla="*/ 14428 w 68"/>
                <a:gd name="T35" fmla="*/ 74041 h 105"/>
                <a:gd name="T36" fmla="*/ 0 w 68"/>
                <a:gd name="T37" fmla="*/ 74041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05">
                  <a:moveTo>
                    <a:pt x="0" y="77"/>
                  </a:moveTo>
                  <a:lnTo>
                    <a:pt x="0" y="77"/>
                  </a:lnTo>
                  <a:cubicBezTo>
                    <a:pt x="0" y="81"/>
                    <a:pt x="0" y="88"/>
                    <a:pt x="6" y="95"/>
                  </a:cubicBezTo>
                  <a:cubicBezTo>
                    <a:pt x="12" y="102"/>
                    <a:pt x="23" y="105"/>
                    <a:pt x="33" y="105"/>
                  </a:cubicBezTo>
                  <a:cubicBezTo>
                    <a:pt x="57" y="105"/>
                    <a:pt x="68" y="89"/>
                    <a:pt x="68" y="75"/>
                  </a:cubicBezTo>
                  <a:cubicBezTo>
                    <a:pt x="68" y="73"/>
                    <a:pt x="68" y="54"/>
                    <a:pt x="47" y="51"/>
                  </a:cubicBezTo>
                  <a:cubicBezTo>
                    <a:pt x="62" y="47"/>
                    <a:pt x="67" y="35"/>
                    <a:pt x="67" y="27"/>
                  </a:cubicBezTo>
                  <a:cubicBezTo>
                    <a:pt x="67" y="13"/>
                    <a:pt x="56" y="0"/>
                    <a:pt x="34" y="0"/>
                  </a:cubicBezTo>
                  <a:cubicBezTo>
                    <a:pt x="26" y="0"/>
                    <a:pt x="2" y="2"/>
                    <a:pt x="1" y="27"/>
                  </a:cubicBezTo>
                  <a:lnTo>
                    <a:pt x="16" y="27"/>
                  </a:lnTo>
                  <a:cubicBezTo>
                    <a:pt x="17" y="15"/>
                    <a:pt x="27" y="11"/>
                    <a:pt x="34" y="11"/>
                  </a:cubicBezTo>
                  <a:cubicBezTo>
                    <a:pt x="44" y="11"/>
                    <a:pt x="52" y="16"/>
                    <a:pt x="52" y="27"/>
                  </a:cubicBezTo>
                  <a:cubicBezTo>
                    <a:pt x="52" y="44"/>
                    <a:pt x="35" y="46"/>
                    <a:pt x="25" y="45"/>
                  </a:cubicBezTo>
                  <a:lnTo>
                    <a:pt x="25" y="57"/>
                  </a:lnTo>
                  <a:cubicBezTo>
                    <a:pt x="30" y="56"/>
                    <a:pt x="34" y="56"/>
                    <a:pt x="39" y="57"/>
                  </a:cubicBezTo>
                  <a:cubicBezTo>
                    <a:pt x="47" y="59"/>
                    <a:pt x="54" y="64"/>
                    <a:pt x="54" y="75"/>
                  </a:cubicBezTo>
                  <a:cubicBezTo>
                    <a:pt x="54" y="84"/>
                    <a:pt x="48" y="93"/>
                    <a:pt x="34" y="93"/>
                  </a:cubicBezTo>
                  <a:cubicBezTo>
                    <a:pt x="21" y="93"/>
                    <a:pt x="15" y="86"/>
                    <a:pt x="15" y="77"/>
                  </a:cubicBezTo>
                  <a:lnTo>
                    <a:pt x="0" y="77"/>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6" name="Freeform 75"/>
            <p:cNvSpPr>
              <a:spLocks noEditPoints="1"/>
            </p:cNvSpPr>
            <p:nvPr/>
          </p:nvSpPr>
          <p:spPr bwMode="auto">
            <a:xfrm>
              <a:off x="13862" y="7702"/>
              <a:ext cx="673" cy="1003"/>
            </a:xfrm>
            <a:custGeom>
              <a:avLst/>
              <a:gdLst>
                <a:gd name="T0" fmla="*/ 21155 w 70"/>
                <a:gd name="T1" fmla="*/ 47776 h 105"/>
                <a:gd name="T2" fmla="*/ 21155 w 70"/>
                <a:gd name="T3" fmla="*/ 47776 h 105"/>
                <a:gd name="T4" fmla="*/ 7693 w 70"/>
                <a:gd name="T5" fmla="*/ 55420 h 105"/>
                <a:gd name="T6" fmla="*/ 0 w 70"/>
                <a:gd name="T7" fmla="*/ 73575 h 105"/>
                <a:gd name="T8" fmla="*/ 8654 w 70"/>
                <a:gd name="T9" fmla="*/ 92686 h 105"/>
                <a:gd name="T10" fmla="*/ 33655 w 70"/>
                <a:gd name="T11" fmla="*/ 100330 h 105"/>
                <a:gd name="T12" fmla="*/ 67310 w 70"/>
                <a:gd name="T13" fmla="*/ 72620 h 105"/>
                <a:gd name="T14" fmla="*/ 46155 w 70"/>
                <a:gd name="T15" fmla="*/ 47776 h 105"/>
                <a:gd name="T16" fmla="*/ 65387 w 70"/>
                <a:gd name="T17" fmla="*/ 25799 h 105"/>
                <a:gd name="T18" fmla="*/ 33655 w 70"/>
                <a:gd name="T19" fmla="*/ 0 h 105"/>
                <a:gd name="T20" fmla="*/ 1923 w 70"/>
                <a:gd name="T21" fmla="*/ 26755 h 105"/>
                <a:gd name="T22" fmla="*/ 21155 w 70"/>
                <a:gd name="T23" fmla="*/ 47776 h 105"/>
                <a:gd name="T24" fmla="*/ 51925 w 70"/>
                <a:gd name="T25" fmla="*/ 26755 h 105"/>
                <a:gd name="T26" fmla="*/ 51925 w 70"/>
                <a:gd name="T27" fmla="*/ 26755 h 105"/>
                <a:gd name="T28" fmla="*/ 33655 w 70"/>
                <a:gd name="T29" fmla="*/ 42043 h 105"/>
                <a:gd name="T30" fmla="*/ 15385 w 70"/>
                <a:gd name="T31" fmla="*/ 26755 h 105"/>
                <a:gd name="T32" fmla="*/ 33655 w 70"/>
                <a:gd name="T33" fmla="*/ 10511 h 105"/>
                <a:gd name="T34" fmla="*/ 51925 w 70"/>
                <a:gd name="T35" fmla="*/ 26755 h 105"/>
                <a:gd name="T36" fmla="*/ 14424 w 70"/>
                <a:gd name="T37" fmla="*/ 71664 h 105"/>
                <a:gd name="T38" fmla="*/ 14424 w 70"/>
                <a:gd name="T39" fmla="*/ 71664 h 105"/>
                <a:gd name="T40" fmla="*/ 33655 w 70"/>
                <a:gd name="T41" fmla="*/ 53509 h 105"/>
                <a:gd name="T42" fmla="*/ 52886 w 70"/>
                <a:gd name="T43" fmla="*/ 71664 h 105"/>
                <a:gd name="T44" fmla="*/ 33655 w 70"/>
                <a:gd name="T45" fmla="*/ 89819 h 105"/>
                <a:gd name="T46" fmla="*/ 14424 w 70"/>
                <a:gd name="T47" fmla="*/ 71664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0" h="105">
                  <a:moveTo>
                    <a:pt x="22" y="50"/>
                  </a:moveTo>
                  <a:lnTo>
                    <a:pt x="22" y="50"/>
                  </a:lnTo>
                  <a:cubicBezTo>
                    <a:pt x="18" y="52"/>
                    <a:pt x="13" y="53"/>
                    <a:pt x="8" y="58"/>
                  </a:cubicBezTo>
                  <a:cubicBezTo>
                    <a:pt x="3" y="63"/>
                    <a:pt x="0" y="70"/>
                    <a:pt x="0" y="77"/>
                  </a:cubicBezTo>
                  <a:cubicBezTo>
                    <a:pt x="0" y="84"/>
                    <a:pt x="4" y="92"/>
                    <a:pt x="9" y="97"/>
                  </a:cubicBezTo>
                  <a:cubicBezTo>
                    <a:pt x="16" y="104"/>
                    <a:pt x="26" y="105"/>
                    <a:pt x="35" y="105"/>
                  </a:cubicBezTo>
                  <a:cubicBezTo>
                    <a:pt x="60" y="105"/>
                    <a:pt x="70" y="90"/>
                    <a:pt x="70" y="76"/>
                  </a:cubicBezTo>
                  <a:cubicBezTo>
                    <a:pt x="70" y="56"/>
                    <a:pt x="54" y="52"/>
                    <a:pt x="48" y="50"/>
                  </a:cubicBezTo>
                  <a:cubicBezTo>
                    <a:pt x="62" y="48"/>
                    <a:pt x="68" y="37"/>
                    <a:pt x="68" y="27"/>
                  </a:cubicBezTo>
                  <a:cubicBezTo>
                    <a:pt x="68" y="12"/>
                    <a:pt x="56" y="0"/>
                    <a:pt x="35" y="0"/>
                  </a:cubicBezTo>
                  <a:cubicBezTo>
                    <a:pt x="8" y="0"/>
                    <a:pt x="2" y="19"/>
                    <a:pt x="2" y="28"/>
                  </a:cubicBezTo>
                  <a:cubicBezTo>
                    <a:pt x="2" y="38"/>
                    <a:pt x="9" y="47"/>
                    <a:pt x="22" y="50"/>
                  </a:cubicBezTo>
                  <a:close/>
                  <a:moveTo>
                    <a:pt x="54" y="28"/>
                  </a:moveTo>
                  <a:lnTo>
                    <a:pt x="54" y="28"/>
                  </a:lnTo>
                  <a:cubicBezTo>
                    <a:pt x="54" y="37"/>
                    <a:pt x="46" y="44"/>
                    <a:pt x="35" y="44"/>
                  </a:cubicBezTo>
                  <a:cubicBezTo>
                    <a:pt x="24" y="44"/>
                    <a:pt x="16" y="37"/>
                    <a:pt x="16" y="28"/>
                  </a:cubicBezTo>
                  <a:cubicBezTo>
                    <a:pt x="16" y="17"/>
                    <a:pt x="25" y="11"/>
                    <a:pt x="35" y="11"/>
                  </a:cubicBezTo>
                  <a:cubicBezTo>
                    <a:pt x="48" y="11"/>
                    <a:pt x="54" y="18"/>
                    <a:pt x="54" y="28"/>
                  </a:cubicBezTo>
                  <a:close/>
                  <a:moveTo>
                    <a:pt x="15" y="75"/>
                  </a:moveTo>
                  <a:lnTo>
                    <a:pt x="15" y="75"/>
                  </a:lnTo>
                  <a:cubicBezTo>
                    <a:pt x="15" y="65"/>
                    <a:pt x="23" y="56"/>
                    <a:pt x="35" y="56"/>
                  </a:cubicBezTo>
                  <a:cubicBezTo>
                    <a:pt x="47" y="56"/>
                    <a:pt x="55" y="64"/>
                    <a:pt x="55" y="75"/>
                  </a:cubicBezTo>
                  <a:cubicBezTo>
                    <a:pt x="55" y="82"/>
                    <a:pt x="51" y="94"/>
                    <a:pt x="35" y="94"/>
                  </a:cubicBezTo>
                  <a:cubicBezTo>
                    <a:pt x="20" y="94"/>
                    <a:pt x="15" y="83"/>
                    <a:pt x="15" y="75"/>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7" name="Freeform 76"/>
            <p:cNvSpPr>
              <a:spLocks/>
            </p:cNvSpPr>
            <p:nvPr/>
          </p:nvSpPr>
          <p:spPr bwMode="auto">
            <a:xfrm>
              <a:off x="10306" y="9525"/>
              <a:ext cx="736" cy="76"/>
            </a:xfrm>
            <a:custGeom>
              <a:avLst/>
              <a:gdLst>
                <a:gd name="T0" fmla="*/ 0 w 77"/>
                <a:gd name="T1" fmla="*/ 7620 h 8"/>
                <a:gd name="T2" fmla="*/ 0 w 77"/>
                <a:gd name="T3" fmla="*/ 7620 h 8"/>
                <a:gd name="T4" fmla="*/ 73660 w 77"/>
                <a:gd name="T5" fmla="*/ 7620 h 8"/>
                <a:gd name="T6" fmla="*/ 73660 w 77"/>
                <a:gd name="T7" fmla="*/ 0 h 8"/>
                <a:gd name="T8" fmla="*/ 0 w 77"/>
                <a:gd name="T9" fmla="*/ 0 h 8"/>
                <a:gd name="T10" fmla="*/ 0 w 77"/>
                <a:gd name="T11" fmla="*/ 762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8">
                  <a:moveTo>
                    <a:pt x="0" y="8"/>
                  </a:moveTo>
                  <a:lnTo>
                    <a:pt x="0" y="8"/>
                  </a:lnTo>
                  <a:lnTo>
                    <a:pt x="77" y="8"/>
                  </a:lnTo>
                  <a:lnTo>
                    <a:pt x="77" y="0"/>
                  </a:lnTo>
                  <a:lnTo>
                    <a:pt x="0" y="0"/>
                  </a:lnTo>
                  <a:lnTo>
                    <a:pt x="0" y="8"/>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8" name="Freeform 77"/>
            <p:cNvSpPr>
              <a:spLocks noEditPoints="1"/>
            </p:cNvSpPr>
            <p:nvPr/>
          </p:nvSpPr>
          <p:spPr bwMode="auto">
            <a:xfrm>
              <a:off x="11207" y="8940"/>
              <a:ext cx="654" cy="1004"/>
            </a:xfrm>
            <a:custGeom>
              <a:avLst/>
              <a:gdLst>
                <a:gd name="T0" fmla="*/ 0 w 68"/>
                <a:gd name="T1" fmla="*/ 51598 h 105"/>
                <a:gd name="T2" fmla="*/ 0 w 68"/>
                <a:gd name="T3" fmla="*/ 51598 h 105"/>
                <a:gd name="T4" fmla="*/ 6733 w 68"/>
                <a:gd name="T5" fmla="*/ 85042 h 105"/>
                <a:gd name="T6" fmla="*/ 32703 w 68"/>
                <a:gd name="T7" fmla="*/ 100330 h 105"/>
                <a:gd name="T8" fmla="*/ 51939 w 68"/>
                <a:gd name="T9" fmla="*/ 93641 h 105"/>
                <a:gd name="T10" fmla="*/ 65405 w 68"/>
                <a:gd name="T11" fmla="*/ 49687 h 105"/>
                <a:gd name="T12" fmla="*/ 32703 w 68"/>
                <a:gd name="T13" fmla="*/ 0 h 105"/>
                <a:gd name="T14" fmla="*/ 0 w 68"/>
                <a:gd name="T15" fmla="*/ 51598 h 105"/>
                <a:gd name="T16" fmla="*/ 13466 w 68"/>
                <a:gd name="T17" fmla="*/ 50643 h 105"/>
                <a:gd name="T18" fmla="*/ 13466 w 68"/>
                <a:gd name="T19" fmla="*/ 50643 h 105"/>
                <a:gd name="T20" fmla="*/ 32703 w 68"/>
                <a:gd name="T21" fmla="*/ 11466 h 105"/>
                <a:gd name="T22" fmla="*/ 51939 w 68"/>
                <a:gd name="T23" fmla="*/ 50643 h 105"/>
                <a:gd name="T24" fmla="*/ 32703 w 68"/>
                <a:gd name="T25" fmla="*/ 88864 h 105"/>
                <a:gd name="T26" fmla="*/ 13466 w 68"/>
                <a:gd name="T27" fmla="*/ 50643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8" h="105">
                  <a:moveTo>
                    <a:pt x="0" y="54"/>
                  </a:moveTo>
                  <a:lnTo>
                    <a:pt x="0" y="54"/>
                  </a:lnTo>
                  <a:cubicBezTo>
                    <a:pt x="0" y="72"/>
                    <a:pt x="3" y="82"/>
                    <a:pt x="7" y="89"/>
                  </a:cubicBezTo>
                  <a:cubicBezTo>
                    <a:pt x="11" y="97"/>
                    <a:pt x="20" y="105"/>
                    <a:pt x="34" y="105"/>
                  </a:cubicBezTo>
                  <a:cubicBezTo>
                    <a:pt x="38" y="105"/>
                    <a:pt x="47" y="104"/>
                    <a:pt x="54" y="98"/>
                  </a:cubicBezTo>
                  <a:cubicBezTo>
                    <a:pt x="63" y="89"/>
                    <a:pt x="68" y="76"/>
                    <a:pt x="68" y="52"/>
                  </a:cubicBezTo>
                  <a:cubicBezTo>
                    <a:pt x="68" y="33"/>
                    <a:pt x="64" y="0"/>
                    <a:pt x="34" y="0"/>
                  </a:cubicBezTo>
                  <a:cubicBezTo>
                    <a:pt x="2" y="0"/>
                    <a:pt x="0" y="39"/>
                    <a:pt x="0" y="54"/>
                  </a:cubicBezTo>
                  <a:close/>
                  <a:moveTo>
                    <a:pt x="14" y="53"/>
                  </a:moveTo>
                  <a:lnTo>
                    <a:pt x="14" y="53"/>
                  </a:lnTo>
                  <a:cubicBezTo>
                    <a:pt x="14" y="35"/>
                    <a:pt x="17" y="12"/>
                    <a:pt x="34" y="12"/>
                  </a:cubicBezTo>
                  <a:cubicBezTo>
                    <a:pt x="50" y="12"/>
                    <a:pt x="54" y="29"/>
                    <a:pt x="54" y="53"/>
                  </a:cubicBezTo>
                  <a:cubicBezTo>
                    <a:pt x="54" y="71"/>
                    <a:pt x="51" y="93"/>
                    <a:pt x="34" y="93"/>
                  </a:cubicBezTo>
                  <a:cubicBezTo>
                    <a:pt x="19" y="93"/>
                    <a:pt x="14" y="76"/>
                    <a:pt x="14" y="53"/>
                  </a:cubicBezTo>
                  <a:close/>
                </a:path>
              </a:pathLst>
            </a:custGeom>
            <a:solidFill>
              <a:srgbClr val="BABABA"/>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79" name="Freeform 78"/>
            <p:cNvSpPr>
              <a:spLocks/>
            </p:cNvSpPr>
            <p:nvPr/>
          </p:nvSpPr>
          <p:spPr bwMode="auto">
            <a:xfrm>
              <a:off x="12312" y="8940"/>
              <a:ext cx="610" cy="985"/>
            </a:xfrm>
            <a:custGeom>
              <a:avLst/>
              <a:gdLst>
                <a:gd name="T0" fmla="*/ 0 w 64"/>
                <a:gd name="T1" fmla="*/ 98425 h 103"/>
                <a:gd name="T2" fmla="*/ 0 w 64"/>
                <a:gd name="T3" fmla="*/ 98425 h 103"/>
                <a:gd name="T4" fmla="*/ 60960 w 64"/>
                <a:gd name="T5" fmla="*/ 98425 h 103"/>
                <a:gd name="T6" fmla="*/ 60960 w 64"/>
                <a:gd name="T7" fmla="*/ 87914 h 103"/>
                <a:gd name="T8" fmla="*/ 15240 w 64"/>
                <a:gd name="T9" fmla="*/ 87914 h 103"/>
                <a:gd name="T10" fmla="*/ 32385 w 64"/>
                <a:gd name="T11" fmla="*/ 71669 h 103"/>
                <a:gd name="T12" fmla="*/ 50483 w 64"/>
                <a:gd name="T13" fmla="*/ 52557 h 103"/>
                <a:gd name="T14" fmla="*/ 60960 w 64"/>
                <a:gd name="T15" fmla="*/ 28667 h 103"/>
                <a:gd name="T16" fmla="*/ 31433 w 64"/>
                <a:gd name="T17" fmla="*/ 0 h 103"/>
                <a:gd name="T18" fmla="*/ 10478 w 64"/>
                <a:gd name="T19" fmla="*/ 7645 h 103"/>
                <a:gd name="T20" fmla="*/ 1905 w 64"/>
                <a:gd name="T21" fmla="*/ 28667 h 103"/>
                <a:gd name="T22" fmla="*/ 16193 w 64"/>
                <a:gd name="T23" fmla="*/ 28667 h 103"/>
                <a:gd name="T24" fmla="*/ 31433 w 64"/>
                <a:gd name="T25" fmla="*/ 11467 h 103"/>
                <a:gd name="T26" fmla="*/ 47625 w 64"/>
                <a:gd name="T27" fmla="*/ 27712 h 103"/>
                <a:gd name="T28" fmla="*/ 40005 w 64"/>
                <a:gd name="T29" fmla="*/ 44912 h 103"/>
                <a:gd name="T30" fmla="*/ 25718 w 64"/>
                <a:gd name="T31" fmla="*/ 61157 h 103"/>
                <a:gd name="T32" fmla="*/ 0 w 64"/>
                <a:gd name="T33" fmla="*/ 86002 h 103"/>
                <a:gd name="T34" fmla="*/ 0 w 64"/>
                <a:gd name="T35" fmla="*/ 98425 h 1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4" h="103">
                  <a:moveTo>
                    <a:pt x="0" y="103"/>
                  </a:moveTo>
                  <a:lnTo>
                    <a:pt x="0" y="103"/>
                  </a:lnTo>
                  <a:lnTo>
                    <a:pt x="64" y="103"/>
                  </a:lnTo>
                  <a:lnTo>
                    <a:pt x="64" y="92"/>
                  </a:lnTo>
                  <a:lnTo>
                    <a:pt x="16" y="92"/>
                  </a:lnTo>
                  <a:lnTo>
                    <a:pt x="34" y="75"/>
                  </a:lnTo>
                  <a:cubicBezTo>
                    <a:pt x="37" y="72"/>
                    <a:pt x="50" y="59"/>
                    <a:pt x="53" y="55"/>
                  </a:cubicBezTo>
                  <a:cubicBezTo>
                    <a:pt x="64" y="41"/>
                    <a:pt x="64" y="36"/>
                    <a:pt x="64" y="30"/>
                  </a:cubicBezTo>
                  <a:cubicBezTo>
                    <a:pt x="64" y="8"/>
                    <a:pt x="48" y="0"/>
                    <a:pt x="33" y="0"/>
                  </a:cubicBezTo>
                  <a:cubicBezTo>
                    <a:pt x="26" y="0"/>
                    <a:pt x="18" y="2"/>
                    <a:pt x="11" y="8"/>
                  </a:cubicBezTo>
                  <a:cubicBezTo>
                    <a:pt x="2" y="15"/>
                    <a:pt x="2" y="25"/>
                    <a:pt x="2" y="30"/>
                  </a:cubicBezTo>
                  <a:lnTo>
                    <a:pt x="17" y="30"/>
                  </a:lnTo>
                  <a:cubicBezTo>
                    <a:pt x="17" y="26"/>
                    <a:pt x="17" y="12"/>
                    <a:pt x="33" y="12"/>
                  </a:cubicBezTo>
                  <a:cubicBezTo>
                    <a:pt x="48" y="12"/>
                    <a:pt x="50" y="24"/>
                    <a:pt x="50" y="29"/>
                  </a:cubicBezTo>
                  <a:cubicBezTo>
                    <a:pt x="50" y="34"/>
                    <a:pt x="48" y="39"/>
                    <a:pt x="42" y="47"/>
                  </a:cubicBezTo>
                  <a:cubicBezTo>
                    <a:pt x="38" y="53"/>
                    <a:pt x="32" y="59"/>
                    <a:pt x="27" y="64"/>
                  </a:cubicBezTo>
                  <a:lnTo>
                    <a:pt x="0" y="90"/>
                  </a:lnTo>
                  <a:lnTo>
                    <a:pt x="0" y="103"/>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0" name="Freeform 79"/>
            <p:cNvSpPr>
              <a:spLocks/>
            </p:cNvSpPr>
            <p:nvPr/>
          </p:nvSpPr>
          <p:spPr bwMode="auto">
            <a:xfrm>
              <a:off x="13176" y="8959"/>
              <a:ext cx="349" cy="966"/>
            </a:xfrm>
            <a:custGeom>
              <a:avLst/>
              <a:gdLst>
                <a:gd name="T0" fmla="*/ 21710 w 37"/>
                <a:gd name="T1" fmla="*/ 96520 h 101"/>
                <a:gd name="T2" fmla="*/ 21710 w 37"/>
                <a:gd name="T3" fmla="*/ 96520 h 101"/>
                <a:gd name="T4" fmla="*/ 34925 w 37"/>
                <a:gd name="T5" fmla="*/ 96520 h 101"/>
                <a:gd name="T6" fmla="*/ 34925 w 37"/>
                <a:gd name="T7" fmla="*/ 0 h 101"/>
                <a:gd name="T8" fmla="*/ 22654 w 37"/>
                <a:gd name="T9" fmla="*/ 0 h 101"/>
                <a:gd name="T10" fmla="*/ 0 w 37"/>
                <a:gd name="T11" fmla="*/ 15290 h 101"/>
                <a:gd name="T12" fmla="*/ 0 w 37"/>
                <a:gd name="T13" fmla="*/ 29625 h 101"/>
                <a:gd name="T14" fmla="*/ 21710 w 37"/>
                <a:gd name="T15" fmla="*/ 15290 h 101"/>
                <a:gd name="T16" fmla="*/ 21710 w 37"/>
                <a:gd name="T17" fmla="*/ 9652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101">
                  <a:moveTo>
                    <a:pt x="23" y="101"/>
                  </a:moveTo>
                  <a:lnTo>
                    <a:pt x="23" y="101"/>
                  </a:lnTo>
                  <a:lnTo>
                    <a:pt x="37" y="101"/>
                  </a:lnTo>
                  <a:lnTo>
                    <a:pt x="37" y="0"/>
                  </a:lnTo>
                  <a:lnTo>
                    <a:pt x="24" y="0"/>
                  </a:lnTo>
                  <a:cubicBezTo>
                    <a:pt x="19" y="5"/>
                    <a:pt x="9" y="11"/>
                    <a:pt x="0" y="16"/>
                  </a:cubicBezTo>
                  <a:lnTo>
                    <a:pt x="0" y="31"/>
                  </a:lnTo>
                  <a:cubicBezTo>
                    <a:pt x="7" y="27"/>
                    <a:pt x="17" y="21"/>
                    <a:pt x="23" y="16"/>
                  </a:cubicBezTo>
                  <a:lnTo>
                    <a:pt x="23" y="101"/>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1" name="Freeform 80"/>
            <p:cNvSpPr>
              <a:spLocks noEditPoints="1"/>
            </p:cNvSpPr>
            <p:nvPr/>
          </p:nvSpPr>
          <p:spPr bwMode="auto">
            <a:xfrm>
              <a:off x="13874" y="8940"/>
              <a:ext cx="648" cy="1016"/>
            </a:xfrm>
            <a:custGeom>
              <a:avLst/>
              <a:gdLst>
                <a:gd name="T0" fmla="*/ 63818 w 68"/>
                <a:gd name="T1" fmla="*/ 24921 h 106"/>
                <a:gd name="T2" fmla="*/ 63818 w 68"/>
                <a:gd name="T3" fmla="*/ 24921 h 106"/>
                <a:gd name="T4" fmla="*/ 58103 w 68"/>
                <a:gd name="T5" fmla="*/ 9585 h 106"/>
                <a:gd name="T6" fmla="*/ 35243 w 68"/>
                <a:gd name="T7" fmla="*/ 0 h 106"/>
                <a:gd name="T8" fmla="*/ 0 w 68"/>
                <a:gd name="T9" fmla="*/ 54634 h 106"/>
                <a:gd name="T10" fmla="*/ 8573 w 68"/>
                <a:gd name="T11" fmla="*/ 91057 h 106"/>
                <a:gd name="T12" fmla="*/ 32385 w 68"/>
                <a:gd name="T13" fmla="*/ 101600 h 106"/>
                <a:gd name="T14" fmla="*/ 64770 w 68"/>
                <a:gd name="T15" fmla="*/ 67094 h 106"/>
                <a:gd name="T16" fmla="*/ 36195 w 68"/>
                <a:gd name="T17" fmla="*/ 36423 h 106"/>
                <a:gd name="T18" fmla="*/ 13335 w 68"/>
                <a:gd name="T19" fmla="*/ 48883 h 106"/>
                <a:gd name="T20" fmla="*/ 35243 w 68"/>
                <a:gd name="T21" fmla="*/ 10543 h 106"/>
                <a:gd name="T22" fmla="*/ 49530 w 68"/>
                <a:gd name="T23" fmla="*/ 24921 h 106"/>
                <a:gd name="T24" fmla="*/ 63818 w 68"/>
                <a:gd name="T25" fmla="*/ 24921 h 106"/>
                <a:gd name="T26" fmla="*/ 33338 w 68"/>
                <a:gd name="T27" fmla="*/ 90098 h 106"/>
                <a:gd name="T28" fmla="*/ 33338 w 68"/>
                <a:gd name="T29" fmla="*/ 90098 h 106"/>
                <a:gd name="T30" fmla="*/ 14288 w 68"/>
                <a:gd name="T31" fmla="*/ 69011 h 106"/>
                <a:gd name="T32" fmla="*/ 33338 w 68"/>
                <a:gd name="T33" fmla="*/ 46966 h 106"/>
                <a:gd name="T34" fmla="*/ 51435 w 68"/>
                <a:gd name="T35" fmla="*/ 68053 h 106"/>
                <a:gd name="T36" fmla="*/ 33338 w 68"/>
                <a:gd name="T37" fmla="*/ 90098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06">
                  <a:moveTo>
                    <a:pt x="67" y="26"/>
                  </a:moveTo>
                  <a:lnTo>
                    <a:pt x="67" y="26"/>
                  </a:lnTo>
                  <a:cubicBezTo>
                    <a:pt x="67" y="22"/>
                    <a:pt x="67" y="16"/>
                    <a:pt x="61" y="10"/>
                  </a:cubicBezTo>
                  <a:cubicBezTo>
                    <a:pt x="58" y="6"/>
                    <a:pt x="51" y="0"/>
                    <a:pt x="37" y="0"/>
                  </a:cubicBezTo>
                  <a:cubicBezTo>
                    <a:pt x="5" y="0"/>
                    <a:pt x="0" y="35"/>
                    <a:pt x="0" y="57"/>
                  </a:cubicBezTo>
                  <a:cubicBezTo>
                    <a:pt x="0" y="70"/>
                    <a:pt x="2" y="85"/>
                    <a:pt x="9" y="95"/>
                  </a:cubicBezTo>
                  <a:cubicBezTo>
                    <a:pt x="14" y="102"/>
                    <a:pt x="24" y="106"/>
                    <a:pt x="34" y="106"/>
                  </a:cubicBezTo>
                  <a:cubicBezTo>
                    <a:pt x="51" y="106"/>
                    <a:pt x="68" y="94"/>
                    <a:pt x="68" y="70"/>
                  </a:cubicBezTo>
                  <a:cubicBezTo>
                    <a:pt x="68" y="49"/>
                    <a:pt x="54" y="38"/>
                    <a:pt x="38" y="38"/>
                  </a:cubicBezTo>
                  <a:cubicBezTo>
                    <a:pt x="23" y="38"/>
                    <a:pt x="17" y="46"/>
                    <a:pt x="14" y="51"/>
                  </a:cubicBezTo>
                  <a:cubicBezTo>
                    <a:pt x="15" y="24"/>
                    <a:pt x="22" y="11"/>
                    <a:pt x="37" y="11"/>
                  </a:cubicBezTo>
                  <a:cubicBezTo>
                    <a:pt x="43" y="11"/>
                    <a:pt x="52" y="14"/>
                    <a:pt x="52" y="26"/>
                  </a:cubicBezTo>
                  <a:lnTo>
                    <a:pt x="67" y="26"/>
                  </a:lnTo>
                  <a:close/>
                  <a:moveTo>
                    <a:pt x="35" y="94"/>
                  </a:moveTo>
                  <a:lnTo>
                    <a:pt x="35" y="94"/>
                  </a:lnTo>
                  <a:cubicBezTo>
                    <a:pt x="23" y="94"/>
                    <a:pt x="15" y="85"/>
                    <a:pt x="15" y="72"/>
                  </a:cubicBezTo>
                  <a:cubicBezTo>
                    <a:pt x="15" y="60"/>
                    <a:pt x="22" y="49"/>
                    <a:pt x="35" y="49"/>
                  </a:cubicBezTo>
                  <a:cubicBezTo>
                    <a:pt x="52" y="49"/>
                    <a:pt x="54" y="64"/>
                    <a:pt x="54" y="71"/>
                  </a:cubicBezTo>
                  <a:cubicBezTo>
                    <a:pt x="54" y="88"/>
                    <a:pt x="44" y="94"/>
                    <a:pt x="35" y="94"/>
                  </a:cubicBez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2" name="Freeform 81"/>
            <p:cNvSpPr>
              <a:spLocks/>
            </p:cNvSpPr>
            <p:nvPr/>
          </p:nvSpPr>
          <p:spPr bwMode="auto">
            <a:xfrm>
              <a:off x="4527" y="3308"/>
              <a:ext cx="0" cy="1029"/>
            </a:xfrm>
            <a:custGeom>
              <a:avLst/>
              <a:gdLst>
                <a:gd name="T0" fmla="*/ 0 h 107"/>
                <a:gd name="T1" fmla="*/ 0 h 107"/>
                <a:gd name="T2" fmla="*/ 102870 h 107"/>
                <a:gd name="T3" fmla="*/ 0 60000 65536"/>
                <a:gd name="T4" fmla="*/ 0 60000 65536"/>
                <a:gd name="T5" fmla="*/ 0 60000 65536"/>
              </a:gdLst>
              <a:ahLst/>
              <a:cxnLst>
                <a:cxn ang="T3">
                  <a:pos x="0" y="T0"/>
                </a:cxn>
                <a:cxn ang="T4">
                  <a:pos x="0" y="T1"/>
                </a:cxn>
                <a:cxn ang="T5">
                  <a:pos x="0" y="T2"/>
                </a:cxn>
              </a:cxnLst>
              <a:rect l="0" t="0" r="r" b="b"/>
              <a:pathLst>
                <a:path h="107">
                  <a:moveTo>
                    <a:pt x="0" y="0"/>
                  </a:moveTo>
                  <a:lnTo>
                    <a:pt x="0" y="0"/>
                  </a:lnTo>
                  <a:lnTo>
                    <a:pt x="0" y="107"/>
                  </a:lnTo>
                </a:path>
              </a:pathLst>
            </a:custGeom>
            <a:noFill/>
            <a:ln w="9525">
              <a:solidFill>
                <a:srgbClr val="B9B9B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83" name="Freeform 82"/>
            <p:cNvSpPr>
              <a:spLocks/>
            </p:cNvSpPr>
            <p:nvPr/>
          </p:nvSpPr>
          <p:spPr bwMode="auto">
            <a:xfrm>
              <a:off x="4292" y="4210"/>
              <a:ext cx="464" cy="412"/>
            </a:xfrm>
            <a:custGeom>
              <a:avLst/>
              <a:gdLst>
                <a:gd name="T0" fmla="*/ 23178 w 48"/>
                <a:gd name="T1" fmla="*/ 41275 h 43"/>
                <a:gd name="T2" fmla="*/ 23178 w 48"/>
                <a:gd name="T3" fmla="*/ 41275 h 43"/>
                <a:gd name="T4" fmla="*/ 0 w 48"/>
                <a:gd name="T5" fmla="*/ 0 h 43"/>
                <a:gd name="T6" fmla="*/ 23178 w 48"/>
                <a:gd name="T7" fmla="*/ 8639 h 43"/>
                <a:gd name="T8" fmla="*/ 46355 w 48"/>
                <a:gd name="T9" fmla="*/ 0 h 43"/>
                <a:gd name="T10" fmla="*/ 23178 w 48"/>
                <a:gd name="T11" fmla="*/ 41275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3">
                  <a:moveTo>
                    <a:pt x="24" y="43"/>
                  </a:moveTo>
                  <a:lnTo>
                    <a:pt x="24" y="43"/>
                  </a:lnTo>
                  <a:cubicBezTo>
                    <a:pt x="19" y="29"/>
                    <a:pt x="10" y="11"/>
                    <a:pt x="0" y="0"/>
                  </a:cubicBezTo>
                  <a:lnTo>
                    <a:pt x="24" y="9"/>
                  </a:lnTo>
                  <a:lnTo>
                    <a:pt x="48" y="0"/>
                  </a:lnTo>
                  <a:cubicBezTo>
                    <a:pt x="38" y="11"/>
                    <a:pt x="29" y="29"/>
                    <a:pt x="24" y="43"/>
                  </a:cubicBezTo>
                  <a:close/>
                </a:path>
              </a:pathLst>
            </a:custGeom>
            <a:solidFill>
              <a:srgbClr val="B9B9B9"/>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4" name="Freeform 83"/>
            <p:cNvSpPr>
              <a:spLocks/>
            </p:cNvSpPr>
            <p:nvPr/>
          </p:nvSpPr>
          <p:spPr bwMode="auto">
            <a:xfrm>
              <a:off x="5213" y="3308"/>
              <a:ext cx="0" cy="3556"/>
            </a:xfrm>
            <a:custGeom>
              <a:avLst/>
              <a:gdLst>
                <a:gd name="T0" fmla="*/ 0 h 371"/>
                <a:gd name="T1" fmla="*/ 0 h 371"/>
                <a:gd name="T2" fmla="*/ 355600 h 371"/>
                <a:gd name="T3" fmla="*/ 0 60000 65536"/>
                <a:gd name="T4" fmla="*/ 0 60000 65536"/>
                <a:gd name="T5" fmla="*/ 0 60000 65536"/>
              </a:gdLst>
              <a:ahLst/>
              <a:cxnLst>
                <a:cxn ang="T3">
                  <a:pos x="0" y="T0"/>
                </a:cxn>
                <a:cxn ang="T4">
                  <a:pos x="0" y="T1"/>
                </a:cxn>
                <a:cxn ang="T5">
                  <a:pos x="0" y="T2"/>
                </a:cxn>
              </a:cxnLst>
              <a:rect l="0" t="0" r="r" b="b"/>
              <a:pathLst>
                <a:path h="371">
                  <a:moveTo>
                    <a:pt x="0" y="0"/>
                  </a:moveTo>
                  <a:lnTo>
                    <a:pt x="0" y="0"/>
                  </a:lnTo>
                  <a:lnTo>
                    <a:pt x="0" y="371"/>
                  </a:lnTo>
                </a:path>
              </a:pathLst>
            </a:custGeom>
            <a:noFill/>
            <a:ln w="9525">
              <a:solidFill>
                <a:srgbClr val="B9B9B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85" name="Freeform 84"/>
            <p:cNvSpPr>
              <a:spLocks/>
            </p:cNvSpPr>
            <p:nvPr/>
          </p:nvSpPr>
          <p:spPr bwMode="auto">
            <a:xfrm>
              <a:off x="4984" y="6750"/>
              <a:ext cx="464" cy="412"/>
            </a:xfrm>
            <a:custGeom>
              <a:avLst/>
              <a:gdLst>
                <a:gd name="T0" fmla="*/ 23178 w 48"/>
                <a:gd name="T1" fmla="*/ 41275 h 43"/>
                <a:gd name="T2" fmla="*/ 23178 w 48"/>
                <a:gd name="T3" fmla="*/ 41275 h 43"/>
                <a:gd name="T4" fmla="*/ 0 w 48"/>
                <a:gd name="T5" fmla="*/ 0 h 43"/>
                <a:gd name="T6" fmla="*/ 23178 w 48"/>
                <a:gd name="T7" fmla="*/ 7679 h 43"/>
                <a:gd name="T8" fmla="*/ 46355 w 48"/>
                <a:gd name="T9" fmla="*/ 0 h 43"/>
                <a:gd name="T10" fmla="*/ 23178 w 48"/>
                <a:gd name="T11" fmla="*/ 41275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3">
                  <a:moveTo>
                    <a:pt x="24" y="43"/>
                  </a:moveTo>
                  <a:lnTo>
                    <a:pt x="24" y="43"/>
                  </a:lnTo>
                  <a:cubicBezTo>
                    <a:pt x="19" y="28"/>
                    <a:pt x="10" y="11"/>
                    <a:pt x="0" y="0"/>
                  </a:cubicBezTo>
                  <a:lnTo>
                    <a:pt x="24" y="8"/>
                  </a:lnTo>
                  <a:lnTo>
                    <a:pt x="48" y="0"/>
                  </a:lnTo>
                  <a:cubicBezTo>
                    <a:pt x="38" y="11"/>
                    <a:pt x="29" y="28"/>
                    <a:pt x="24" y="43"/>
                  </a:cubicBezTo>
                  <a:close/>
                </a:path>
              </a:pathLst>
            </a:custGeom>
            <a:solidFill>
              <a:srgbClr val="B9B9B9"/>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6" name="Freeform 85"/>
            <p:cNvSpPr>
              <a:spLocks/>
            </p:cNvSpPr>
            <p:nvPr/>
          </p:nvSpPr>
          <p:spPr bwMode="auto">
            <a:xfrm>
              <a:off x="13468" y="3308"/>
              <a:ext cx="0" cy="1029"/>
            </a:xfrm>
            <a:custGeom>
              <a:avLst/>
              <a:gdLst>
                <a:gd name="T0" fmla="*/ 0 h 107"/>
                <a:gd name="T1" fmla="*/ 0 h 107"/>
                <a:gd name="T2" fmla="*/ 102870 h 107"/>
                <a:gd name="T3" fmla="*/ 0 60000 65536"/>
                <a:gd name="T4" fmla="*/ 0 60000 65536"/>
                <a:gd name="T5" fmla="*/ 0 60000 65536"/>
              </a:gdLst>
              <a:ahLst/>
              <a:cxnLst>
                <a:cxn ang="T3">
                  <a:pos x="0" y="T0"/>
                </a:cxn>
                <a:cxn ang="T4">
                  <a:pos x="0" y="T1"/>
                </a:cxn>
                <a:cxn ang="T5">
                  <a:pos x="0" y="T2"/>
                </a:cxn>
              </a:cxnLst>
              <a:rect l="0" t="0" r="r" b="b"/>
              <a:pathLst>
                <a:path h="107">
                  <a:moveTo>
                    <a:pt x="0" y="0"/>
                  </a:moveTo>
                  <a:lnTo>
                    <a:pt x="0" y="0"/>
                  </a:lnTo>
                  <a:lnTo>
                    <a:pt x="0" y="107"/>
                  </a:lnTo>
                </a:path>
              </a:pathLst>
            </a:custGeom>
            <a:noFill/>
            <a:ln w="9525">
              <a:solidFill>
                <a:srgbClr val="B9B9B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87" name="Freeform 86"/>
            <p:cNvSpPr>
              <a:spLocks/>
            </p:cNvSpPr>
            <p:nvPr/>
          </p:nvSpPr>
          <p:spPr bwMode="auto">
            <a:xfrm>
              <a:off x="13239" y="4210"/>
              <a:ext cx="464" cy="412"/>
            </a:xfrm>
            <a:custGeom>
              <a:avLst/>
              <a:gdLst>
                <a:gd name="T0" fmla="*/ 23178 w 48"/>
                <a:gd name="T1" fmla="*/ 41275 h 43"/>
                <a:gd name="T2" fmla="*/ 23178 w 48"/>
                <a:gd name="T3" fmla="*/ 41275 h 43"/>
                <a:gd name="T4" fmla="*/ 0 w 48"/>
                <a:gd name="T5" fmla="*/ 0 h 43"/>
                <a:gd name="T6" fmla="*/ 23178 w 48"/>
                <a:gd name="T7" fmla="*/ 8639 h 43"/>
                <a:gd name="T8" fmla="*/ 46355 w 48"/>
                <a:gd name="T9" fmla="*/ 0 h 43"/>
                <a:gd name="T10" fmla="*/ 23178 w 48"/>
                <a:gd name="T11" fmla="*/ 41275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 h="43">
                  <a:moveTo>
                    <a:pt x="24" y="43"/>
                  </a:moveTo>
                  <a:lnTo>
                    <a:pt x="24" y="43"/>
                  </a:lnTo>
                  <a:cubicBezTo>
                    <a:pt x="18" y="29"/>
                    <a:pt x="9" y="11"/>
                    <a:pt x="0" y="0"/>
                  </a:cubicBezTo>
                  <a:lnTo>
                    <a:pt x="24" y="9"/>
                  </a:lnTo>
                  <a:lnTo>
                    <a:pt x="48" y="0"/>
                  </a:lnTo>
                  <a:cubicBezTo>
                    <a:pt x="38" y="11"/>
                    <a:pt x="29" y="29"/>
                    <a:pt x="24" y="43"/>
                  </a:cubicBezTo>
                  <a:close/>
                </a:path>
              </a:pathLst>
            </a:custGeom>
            <a:solidFill>
              <a:srgbClr val="B9B9B9"/>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88" name="Freeform 87"/>
            <p:cNvSpPr>
              <a:spLocks/>
            </p:cNvSpPr>
            <p:nvPr/>
          </p:nvSpPr>
          <p:spPr bwMode="auto">
            <a:xfrm>
              <a:off x="14154" y="3308"/>
              <a:ext cx="0" cy="3696"/>
            </a:xfrm>
            <a:custGeom>
              <a:avLst/>
              <a:gdLst>
                <a:gd name="T0" fmla="*/ 0 h 385"/>
                <a:gd name="T1" fmla="*/ 0 h 385"/>
                <a:gd name="T2" fmla="*/ 369570 h 385"/>
                <a:gd name="T3" fmla="*/ 0 60000 65536"/>
                <a:gd name="T4" fmla="*/ 0 60000 65536"/>
                <a:gd name="T5" fmla="*/ 0 60000 65536"/>
              </a:gdLst>
              <a:ahLst/>
              <a:cxnLst>
                <a:cxn ang="T3">
                  <a:pos x="0" y="T0"/>
                </a:cxn>
                <a:cxn ang="T4">
                  <a:pos x="0" y="T1"/>
                </a:cxn>
                <a:cxn ang="T5">
                  <a:pos x="0" y="T2"/>
                </a:cxn>
              </a:cxnLst>
              <a:rect l="0" t="0" r="r" b="b"/>
              <a:pathLst>
                <a:path h="385">
                  <a:moveTo>
                    <a:pt x="0" y="0"/>
                  </a:moveTo>
                  <a:lnTo>
                    <a:pt x="0" y="0"/>
                  </a:lnTo>
                  <a:lnTo>
                    <a:pt x="0" y="385"/>
                  </a:lnTo>
                </a:path>
              </a:pathLst>
            </a:custGeom>
            <a:noFill/>
            <a:ln w="9525">
              <a:solidFill>
                <a:srgbClr val="B9B9B9"/>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solidFill>
                  <a:srgbClr val="FFFFFF"/>
                </a:solidFill>
              </a:endParaRPr>
            </a:p>
          </p:txBody>
        </p:sp>
        <p:sp>
          <p:nvSpPr>
            <p:cNvPr id="89" name="Freeform 88"/>
            <p:cNvSpPr>
              <a:spLocks/>
            </p:cNvSpPr>
            <p:nvPr/>
          </p:nvSpPr>
          <p:spPr bwMode="auto">
            <a:xfrm>
              <a:off x="13931" y="6883"/>
              <a:ext cx="451" cy="413"/>
            </a:xfrm>
            <a:custGeom>
              <a:avLst/>
              <a:gdLst>
                <a:gd name="T0" fmla="*/ 22063 w 47"/>
                <a:gd name="T1" fmla="*/ 41275 h 43"/>
                <a:gd name="T2" fmla="*/ 22063 w 47"/>
                <a:gd name="T3" fmla="*/ 41275 h 43"/>
                <a:gd name="T4" fmla="*/ 0 w 47"/>
                <a:gd name="T5" fmla="*/ 0 h 43"/>
                <a:gd name="T6" fmla="*/ 22063 w 47"/>
                <a:gd name="T7" fmla="*/ 8639 h 43"/>
                <a:gd name="T8" fmla="*/ 45085 w 47"/>
                <a:gd name="T9" fmla="*/ 0 h 43"/>
                <a:gd name="T10" fmla="*/ 22063 w 47"/>
                <a:gd name="T11" fmla="*/ 41275 h 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43">
                  <a:moveTo>
                    <a:pt x="23" y="43"/>
                  </a:moveTo>
                  <a:lnTo>
                    <a:pt x="23" y="43"/>
                  </a:lnTo>
                  <a:cubicBezTo>
                    <a:pt x="18" y="28"/>
                    <a:pt x="9" y="11"/>
                    <a:pt x="0" y="0"/>
                  </a:cubicBezTo>
                  <a:lnTo>
                    <a:pt x="23" y="9"/>
                  </a:lnTo>
                  <a:lnTo>
                    <a:pt x="47" y="0"/>
                  </a:lnTo>
                  <a:cubicBezTo>
                    <a:pt x="38" y="11"/>
                    <a:pt x="29" y="28"/>
                    <a:pt x="23" y="43"/>
                  </a:cubicBezTo>
                  <a:close/>
                </a:path>
              </a:pathLst>
            </a:custGeom>
            <a:solidFill>
              <a:srgbClr val="B9B9B9"/>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90" name="Freeform 89"/>
            <p:cNvSpPr>
              <a:spLocks/>
            </p:cNvSpPr>
            <p:nvPr/>
          </p:nvSpPr>
          <p:spPr bwMode="auto">
            <a:xfrm>
              <a:off x="1638" y="1873"/>
              <a:ext cx="349" cy="1378"/>
            </a:xfrm>
            <a:custGeom>
              <a:avLst/>
              <a:gdLst>
                <a:gd name="T0" fmla="*/ 1940 w 36"/>
                <a:gd name="T1" fmla="*/ 137795 h 144"/>
                <a:gd name="T2" fmla="*/ 1940 w 36"/>
                <a:gd name="T3" fmla="*/ 137795 h 144"/>
                <a:gd name="T4" fmla="*/ 27164 w 36"/>
                <a:gd name="T5" fmla="*/ 108131 h 144"/>
                <a:gd name="T6" fmla="*/ 34925 w 36"/>
                <a:gd name="T7" fmla="*/ 68898 h 144"/>
                <a:gd name="T8" fmla="*/ 27164 w 36"/>
                <a:gd name="T9" fmla="*/ 29664 h 144"/>
                <a:gd name="T10" fmla="*/ 1940 w 36"/>
                <a:gd name="T11" fmla="*/ 0 h 144"/>
                <a:gd name="T12" fmla="*/ 0 w 36"/>
                <a:gd name="T13" fmla="*/ 2871 h 144"/>
                <a:gd name="T14" fmla="*/ 19403 w 36"/>
                <a:gd name="T15" fmla="*/ 37319 h 144"/>
                <a:gd name="T16" fmla="*/ 23283 w 36"/>
                <a:gd name="T17" fmla="*/ 68898 h 144"/>
                <a:gd name="T18" fmla="*/ 19403 w 36"/>
                <a:gd name="T19" fmla="*/ 100476 h 144"/>
                <a:gd name="T20" fmla="*/ 0 w 36"/>
                <a:gd name="T21" fmla="*/ 134924 h 144"/>
                <a:gd name="T22" fmla="*/ 1940 w 36"/>
                <a:gd name="T23" fmla="*/ 137795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44">
                  <a:moveTo>
                    <a:pt x="2" y="144"/>
                  </a:moveTo>
                  <a:lnTo>
                    <a:pt x="2" y="144"/>
                  </a:lnTo>
                  <a:cubicBezTo>
                    <a:pt x="5" y="144"/>
                    <a:pt x="21" y="128"/>
                    <a:pt x="28" y="113"/>
                  </a:cubicBezTo>
                  <a:cubicBezTo>
                    <a:pt x="33" y="101"/>
                    <a:pt x="36" y="87"/>
                    <a:pt x="36" y="72"/>
                  </a:cubicBezTo>
                  <a:cubicBezTo>
                    <a:pt x="36" y="57"/>
                    <a:pt x="33" y="43"/>
                    <a:pt x="28" y="31"/>
                  </a:cubicBezTo>
                  <a:cubicBezTo>
                    <a:pt x="21" y="16"/>
                    <a:pt x="5" y="0"/>
                    <a:pt x="2" y="0"/>
                  </a:cubicBezTo>
                  <a:lnTo>
                    <a:pt x="0" y="3"/>
                  </a:lnTo>
                  <a:cubicBezTo>
                    <a:pt x="17" y="19"/>
                    <a:pt x="18" y="32"/>
                    <a:pt x="20" y="39"/>
                  </a:cubicBezTo>
                  <a:cubicBezTo>
                    <a:pt x="23" y="48"/>
                    <a:pt x="24" y="59"/>
                    <a:pt x="24" y="72"/>
                  </a:cubicBezTo>
                  <a:cubicBezTo>
                    <a:pt x="24" y="85"/>
                    <a:pt x="23" y="96"/>
                    <a:pt x="20" y="105"/>
                  </a:cubicBezTo>
                  <a:cubicBezTo>
                    <a:pt x="18" y="112"/>
                    <a:pt x="17" y="125"/>
                    <a:pt x="0" y="141"/>
                  </a:cubicBezTo>
                  <a:lnTo>
                    <a:pt x="2" y="144"/>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sp>
          <p:nvSpPr>
            <p:cNvPr id="91" name="Freeform 90"/>
            <p:cNvSpPr>
              <a:spLocks/>
            </p:cNvSpPr>
            <p:nvPr/>
          </p:nvSpPr>
          <p:spPr bwMode="auto">
            <a:xfrm>
              <a:off x="10648" y="1873"/>
              <a:ext cx="350" cy="1378"/>
            </a:xfrm>
            <a:custGeom>
              <a:avLst/>
              <a:gdLst>
                <a:gd name="T0" fmla="*/ 1940 w 36"/>
                <a:gd name="T1" fmla="*/ 137795 h 144"/>
                <a:gd name="T2" fmla="*/ 1940 w 36"/>
                <a:gd name="T3" fmla="*/ 137795 h 144"/>
                <a:gd name="T4" fmla="*/ 27164 w 36"/>
                <a:gd name="T5" fmla="*/ 108131 h 144"/>
                <a:gd name="T6" fmla="*/ 34925 w 36"/>
                <a:gd name="T7" fmla="*/ 68898 h 144"/>
                <a:gd name="T8" fmla="*/ 27164 w 36"/>
                <a:gd name="T9" fmla="*/ 29664 h 144"/>
                <a:gd name="T10" fmla="*/ 1940 w 36"/>
                <a:gd name="T11" fmla="*/ 0 h 144"/>
                <a:gd name="T12" fmla="*/ 0 w 36"/>
                <a:gd name="T13" fmla="*/ 2871 h 144"/>
                <a:gd name="T14" fmla="*/ 19403 w 36"/>
                <a:gd name="T15" fmla="*/ 37319 h 144"/>
                <a:gd name="T16" fmla="*/ 23283 w 36"/>
                <a:gd name="T17" fmla="*/ 68898 h 144"/>
                <a:gd name="T18" fmla="*/ 19403 w 36"/>
                <a:gd name="T19" fmla="*/ 100476 h 144"/>
                <a:gd name="T20" fmla="*/ 0 w 36"/>
                <a:gd name="T21" fmla="*/ 134924 h 144"/>
                <a:gd name="T22" fmla="*/ 1940 w 36"/>
                <a:gd name="T23" fmla="*/ 137795 h 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144">
                  <a:moveTo>
                    <a:pt x="2" y="144"/>
                  </a:moveTo>
                  <a:lnTo>
                    <a:pt x="2" y="144"/>
                  </a:lnTo>
                  <a:cubicBezTo>
                    <a:pt x="5" y="144"/>
                    <a:pt x="21" y="128"/>
                    <a:pt x="28" y="113"/>
                  </a:cubicBezTo>
                  <a:cubicBezTo>
                    <a:pt x="33" y="101"/>
                    <a:pt x="36" y="87"/>
                    <a:pt x="36" y="72"/>
                  </a:cubicBezTo>
                  <a:cubicBezTo>
                    <a:pt x="36" y="57"/>
                    <a:pt x="33" y="43"/>
                    <a:pt x="28" y="31"/>
                  </a:cubicBezTo>
                  <a:cubicBezTo>
                    <a:pt x="21" y="16"/>
                    <a:pt x="5" y="0"/>
                    <a:pt x="2" y="0"/>
                  </a:cubicBezTo>
                  <a:lnTo>
                    <a:pt x="0" y="3"/>
                  </a:lnTo>
                  <a:cubicBezTo>
                    <a:pt x="17" y="19"/>
                    <a:pt x="18" y="32"/>
                    <a:pt x="20" y="39"/>
                  </a:cubicBezTo>
                  <a:cubicBezTo>
                    <a:pt x="23" y="48"/>
                    <a:pt x="24" y="59"/>
                    <a:pt x="24" y="72"/>
                  </a:cubicBezTo>
                  <a:cubicBezTo>
                    <a:pt x="24" y="85"/>
                    <a:pt x="23" y="96"/>
                    <a:pt x="20" y="105"/>
                  </a:cubicBezTo>
                  <a:cubicBezTo>
                    <a:pt x="18" y="112"/>
                    <a:pt x="17" y="125"/>
                    <a:pt x="0" y="141"/>
                  </a:cubicBezTo>
                  <a:lnTo>
                    <a:pt x="2" y="144"/>
                  </a:lnTo>
                  <a:close/>
                </a:path>
              </a:pathLst>
            </a:custGeom>
            <a:solidFill>
              <a:srgbClr val="000000"/>
            </a:solidFill>
            <a:ln w="0">
              <a:solidFill>
                <a:srgbClr val="000000"/>
              </a:solidFill>
              <a:round/>
              <a:headEnd/>
              <a:tailEnd/>
            </a:ln>
          </p:spPr>
          <p:txBody>
            <a:bodyPr rot="0" vert="horz" wrap="square" lIns="91440" tIns="45720" rIns="91440" bIns="45720" anchor="t" anchorCtr="0" upright="1">
              <a:noAutofit/>
            </a:bodyPr>
            <a:lstStyle/>
            <a:p>
              <a:endParaRPr lang="en-US">
                <a:solidFill>
                  <a:srgbClr val="FFFFFF"/>
                </a:solidFill>
              </a:endParaRPr>
            </a:p>
          </p:txBody>
        </p:sp>
      </p:grpSp>
    </p:spTree>
    <p:extLst>
      <p:ext uri="{BB962C8B-B14F-4D97-AF65-F5344CB8AC3E}">
        <p14:creationId xmlns:p14="http://schemas.microsoft.com/office/powerpoint/2010/main" val="3854810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96" y="954492"/>
            <a:ext cx="8172422" cy="495383"/>
          </a:xfrm>
        </p:spPr>
        <p:txBody>
          <a:bodyPr/>
          <a:lstStyle/>
          <a:p>
            <a:r>
              <a:rPr lang="en-US" sz="2600" dirty="0" smtClean="0"/>
              <a:t>Sections 1.3.1 and 1.3.2 – The Order of Operations</a:t>
            </a:r>
            <a:endParaRPr lang="en-US" sz="2600" dirty="0"/>
          </a:p>
        </p:txBody>
      </p:sp>
      <p:sp>
        <p:nvSpPr>
          <p:cNvPr id="3" name="Text Placeholder 2"/>
          <p:cNvSpPr>
            <a:spLocks noGrp="1"/>
          </p:cNvSpPr>
          <p:nvPr>
            <p:ph type="body" sz="quarter" idx="11"/>
          </p:nvPr>
        </p:nvSpPr>
        <p:spPr>
          <a:xfrm>
            <a:off x="505632" y="1747520"/>
            <a:ext cx="8125386" cy="4072813"/>
          </a:xfrm>
        </p:spPr>
        <p:txBody>
          <a:bodyPr/>
          <a:lstStyle/>
          <a:p>
            <a:pPr marL="0" indent="0" algn="ctr">
              <a:buNone/>
            </a:pPr>
            <a:r>
              <a:rPr lang="en-US" sz="2800" dirty="0" smtClean="0"/>
              <a:t>6 </a:t>
            </a:r>
            <a:r>
              <a:rPr lang="en-US" sz="2800" dirty="0"/>
              <a:t>+ 3 × 5 = A</a:t>
            </a:r>
          </a:p>
          <a:p>
            <a:pPr marL="0" indent="0" algn="ctr">
              <a:buNone/>
            </a:pPr>
            <a:r>
              <a:rPr lang="en-US" sz="2400" dirty="0"/>
              <a:t> </a:t>
            </a:r>
          </a:p>
          <a:p>
            <a:pPr marL="0" indent="0" algn="ctr">
              <a:buNone/>
            </a:pPr>
            <a:r>
              <a:rPr lang="en-US" b="1" u="sng" dirty="0"/>
              <a:t>MDAS</a:t>
            </a:r>
            <a:endParaRPr lang="en-US" dirty="0"/>
          </a:p>
          <a:p>
            <a:pPr marL="0" indent="0" algn="ctr">
              <a:buNone/>
            </a:pPr>
            <a:r>
              <a:rPr lang="en-US" sz="1200" dirty="0"/>
              <a:t> </a:t>
            </a:r>
          </a:p>
          <a:p>
            <a:pPr marL="0" indent="0" algn="ctr">
              <a:buNone/>
            </a:pPr>
            <a:r>
              <a:rPr lang="en-US" sz="2400" b="1" dirty="0"/>
              <a:t>M</a:t>
            </a:r>
            <a:r>
              <a:rPr lang="en-US" sz="2400" dirty="0"/>
              <a:t>ultiplication</a:t>
            </a:r>
          </a:p>
          <a:p>
            <a:pPr marL="0" indent="0" algn="ctr">
              <a:buNone/>
            </a:pPr>
            <a:r>
              <a:rPr lang="en-US" sz="2400" b="1" dirty="0"/>
              <a:t>D</a:t>
            </a:r>
            <a:r>
              <a:rPr lang="en-US" sz="2400" dirty="0"/>
              <a:t>ivision</a:t>
            </a:r>
          </a:p>
          <a:p>
            <a:pPr marL="0" indent="0" algn="ctr">
              <a:buNone/>
            </a:pPr>
            <a:r>
              <a:rPr lang="en-US" sz="2400" b="1" dirty="0"/>
              <a:t>A</a:t>
            </a:r>
            <a:r>
              <a:rPr lang="en-US" sz="2400" dirty="0"/>
              <a:t>ddition</a:t>
            </a:r>
          </a:p>
          <a:p>
            <a:pPr marL="0" indent="0" algn="ctr">
              <a:buNone/>
            </a:pPr>
            <a:r>
              <a:rPr lang="en-US" sz="2400" b="1" dirty="0"/>
              <a:t>S</a:t>
            </a:r>
            <a:r>
              <a:rPr lang="en-US" sz="2400" dirty="0"/>
              <a:t>ubtraction </a:t>
            </a:r>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5" name="Rectangle 4"/>
          <p:cNvSpPr/>
          <p:nvPr/>
        </p:nvSpPr>
        <p:spPr>
          <a:xfrm>
            <a:off x="505632" y="1598612"/>
            <a:ext cx="8125386" cy="3877985"/>
          </a:xfrm>
          <a:prstGeom prst="rect">
            <a:avLst/>
          </a:prstGeom>
        </p:spPr>
        <p:txBody>
          <a:bodyPr wrap="square">
            <a:spAutoFit/>
          </a:bodyPr>
          <a:lstStyle/>
          <a:p>
            <a:pPr marL="457200" indent="-457200">
              <a:spcAft>
                <a:spcPts val="800"/>
              </a:spcAft>
              <a:buFont typeface="+mj-lt"/>
              <a:buAutoNum type="arabicPeriod" startAt="3"/>
            </a:pPr>
            <a:r>
              <a:rPr lang="en-US" sz="2200" dirty="0" smtClean="0">
                <a:solidFill>
                  <a:srgbClr val="FFFFFF"/>
                </a:solidFill>
              </a:rPr>
              <a:t>If </a:t>
            </a:r>
            <a:r>
              <a:rPr lang="en-US" sz="2200" dirty="0">
                <a:solidFill>
                  <a:srgbClr val="FFFFFF"/>
                </a:solidFill>
              </a:rPr>
              <a:t>one plumbing job requires 45 meters of PVC pipe, and a second job requires 30 meters, how many lengths of pipe will you need if it comes in 6-meter lengths? Remember that you cannot order a partial length of pipe; only orders for whole lengths are generally accepted</a:t>
            </a:r>
            <a:r>
              <a:rPr lang="en-US" sz="2200" dirty="0" smtClean="0">
                <a:solidFill>
                  <a:srgbClr val="FFFFFF"/>
                </a:solidFill>
              </a:rPr>
              <a:t>.</a:t>
            </a:r>
            <a:br>
              <a:rPr lang="en-US" sz="2200" dirty="0" smtClean="0">
                <a:solidFill>
                  <a:srgbClr val="FFFFFF"/>
                </a:solidFill>
              </a:rPr>
            </a:br>
            <a:endParaRPr lang="en-US" sz="1000" dirty="0">
              <a:solidFill>
                <a:srgbClr val="FFFFFF"/>
              </a:solidFill>
            </a:endParaRPr>
          </a:p>
          <a:p>
            <a:pPr marL="457200" indent="-457200">
              <a:spcAft>
                <a:spcPts val="800"/>
              </a:spcAft>
            </a:pPr>
            <a:r>
              <a:rPr lang="en-US" dirty="0" smtClean="0">
                <a:solidFill>
                  <a:srgbClr val="FFFFFF"/>
                </a:solidFill>
              </a:rPr>
              <a:t>	____ </a:t>
            </a:r>
            <a:r>
              <a:rPr lang="en-US" dirty="0">
                <a:solidFill>
                  <a:srgbClr val="FFFFFF"/>
                </a:solidFill>
              </a:rPr>
              <a:t>lengths of </a:t>
            </a:r>
            <a:r>
              <a:rPr lang="en-US" dirty="0" smtClean="0">
                <a:solidFill>
                  <a:srgbClr val="FFFFFF"/>
                </a:solidFill>
              </a:rPr>
              <a:t>pipe</a:t>
            </a:r>
          </a:p>
          <a:p>
            <a:pPr marL="457200" indent="-457200">
              <a:spcAft>
                <a:spcPts val="800"/>
              </a:spcAft>
            </a:pPr>
            <a:endParaRPr lang="en-US" sz="1000" dirty="0">
              <a:solidFill>
                <a:srgbClr val="FFFFFF"/>
              </a:solidFill>
            </a:endParaRPr>
          </a:p>
          <a:p>
            <a:pPr marL="457200" indent="-457200"/>
            <a:r>
              <a:rPr lang="en-US" sz="2200" dirty="0">
                <a:solidFill>
                  <a:srgbClr val="FFFFFF"/>
                </a:solidFill>
              </a:rPr>
              <a:t>	</a:t>
            </a:r>
            <a:r>
              <a:rPr lang="en-US" sz="2200" dirty="0" smtClean="0">
                <a:solidFill>
                  <a:srgbClr val="FFFFFF"/>
                </a:solidFill>
              </a:rPr>
              <a:t>How </a:t>
            </a:r>
            <a:r>
              <a:rPr lang="en-US" sz="2200" dirty="0">
                <a:solidFill>
                  <a:srgbClr val="FFFFFF"/>
                </a:solidFill>
              </a:rPr>
              <a:t>much pipe will be left over, assuming there are no errors?</a:t>
            </a:r>
          </a:p>
          <a:p>
            <a:r>
              <a:rPr lang="en-US" dirty="0">
                <a:solidFill>
                  <a:srgbClr val="FFFFFF"/>
                </a:solidFill>
              </a:rPr>
              <a:t>	</a:t>
            </a:r>
            <a:r>
              <a:rPr lang="en-US" dirty="0" smtClean="0">
                <a:solidFill>
                  <a:srgbClr val="FFFFFF"/>
                </a:solidFill>
              </a:rPr>
              <a:t>_</a:t>
            </a:r>
            <a:r>
              <a:rPr lang="en-US" dirty="0">
                <a:solidFill>
                  <a:srgbClr val="FFFFFF"/>
                </a:solidFill>
              </a:rPr>
              <a:t>_</a:t>
            </a:r>
            <a:r>
              <a:rPr lang="en-US" dirty="0" smtClean="0">
                <a:solidFill>
                  <a:srgbClr val="FFFFFF"/>
                </a:solidFill>
              </a:rPr>
              <a:t>__ </a:t>
            </a:r>
            <a:r>
              <a:rPr lang="en-US" dirty="0">
                <a:solidFill>
                  <a:srgbClr val="FFFFFF"/>
                </a:solidFill>
              </a:rPr>
              <a:t>meters</a:t>
            </a:r>
          </a:p>
        </p:txBody>
      </p:sp>
      <p:sp>
        <p:nvSpPr>
          <p:cNvPr id="6" name="TextBox 5"/>
          <p:cNvSpPr txBox="1"/>
          <p:nvPr/>
        </p:nvSpPr>
        <p:spPr>
          <a:xfrm>
            <a:off x="1064500" y="3480824"/>
            <a:ext cx="672319" cy="461665"/>
          </a:xfrm>
          <a:prstGeom prst="rect">
            <a:avLst/>
          </a:prstGeom>
          <a:noFill/>
        </p:spPr>
        <p:txBody>
          <a:bodyPr wrap="square" rtlCol="0">
            <a:spAutoFit/>
          </a:bodyPr>
          <a:lstStyle/>
          <a:p>
            <a:pPr algn="ctr"/>
            <a:r>
              <a:rPr lang="en-US" b="1" dirty="0" smtClean="0">
                <a:solidFill>
                  <a:srgbClr val="FFFFFF"/>
                </a:solidFill>
              </a:rPr>
              <a:t>13</a:t>
            </a:r>
            <a:endParaRPr lang="en-US" b="1" dirty="0">
              <a:solidFill>
                <a:srgbClr val="FFFFFF"/>
              </a:solidFill>
            </a:endParaRPr>
          </a:p>
        </p:txBody>
      </p:sp>
      <p:sp>
        <p:nvSpPr>
          <p:cNvPr id="7" name="TextBox 6"/>
          <p:cNvSpPr txBox="1"/>
          <p:nvPr/>
        </p:nvSpPr>
        <p:spPr>
          <a:xfrm>
            <a:off x="1064501" y="4573594"/>
            <a:ext cx="672319" cy="461665"/>
          </a:xfrm>
          <a:prstGeom prst="rect">
            <a:avLst/>
          </a:prstGeom>
          <a:noFill/>
        </p:spPr>
        <p:txBody>
          <a:bodyPr wrap="square" rtlCol="0">
            <a:spAutoFit/>
          </a:bodyPr>
          <a:lstStyle/>
          <a:p>
            <a:pPr algn="ctr"/>
            <a:r>
              <a:rPr lang="en-US" b="1" dirty="0" smtClean="0">
                <a:solidFill>
                  <a:srgbClr val="FFFFFF"/>
                </a:solidFill>
              </a:rPr>
              <a:t>3</a:t>
            </a:r>
            <a:endParaRPr lang="en-US" b="1" dirty="0">
              <a:solidFill>
                <a:srgbClr val="FFFFFF"/>
              </a:solidFill>
            </a:endParaRPr>
          </a:p>
        </p:txBody>
      </p:sp>
    </p:spTree>
    <p:extLst>
      <p:ext uri="{BB962C8B-B14F-4D97-AF65-F5344CB8AC3E}">
        <p14:creationId xmlns:p14="http://schemas.microsoft.com/office/powerpoint/2010/main" val="6319176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2.1.0 to 2.1.2 – Fractions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Math 00102-15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a:xfrm>
            <a:off x="268792" y="1219200"/>
            <a:ext cx="8606416" cy="5106988"/>
          </a:xfrm>
        </p:spPr>
        <p:txBody>
          <a:bodyPr/>
          <a:lstStyle/>
          <a:p>
            <a:pPr marL="0" indent="0" algn="ctr">
              <a:buNone/>
            </a:pPr>
            <a:r>
              <a:rPr lang="en-US" sz="2400" dirty="0"/>
              <a:t>Although fractions such as 2/4 and 1/2 are equal, they must share a denominator for addition and subtraction.</a:t>
            </a:r>
          </a:p>
          <a:p>
            <a:pPr marL="0" indent="0" algn="ctr">
              <a:buNone/>
            </a:pP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21281" y="2190705"/>
            <a:ext cx="3942080" cy="3928418"/>
          </a:xfrm>
          <a:prstGeom prst="rect">
            <a:avLst/>
          </a:prstGeom>
        </p:spPr>
      </p:pic>
      <p:sp>
        <p:nvSpPr>
          <p:cNvPr id="8" name="Rectangle 7"/>
          <p:cNvSpPr/>
          <p:nvPr/>
        </p:nvSpPr>
        <p:spPr>
          <a:xfrm>
            <a:off x="1943099" y="1219199"/>
            <a:ext cx="5258066" cy="492443"/>
          </a:xfrm>
          <a:prstGeom prst="rect">
            <a:avLst/>
          </a:prstGeom>
        </p:spPr>
        <p:txBody>
          <a:bodyPr wrap="square">
            <a:spAutoFit/>
          </a:bodyPr>
          <a:lstStyle/>
          <a:p>
            <a:pPr algn="ctr"/>
            <a:r>
              <a:rPr lang="en-US" sz="2600" b="1" u="sng" dirty="0"/>
              <a:t>REDUCING TO LOWEST TERMS</a:t>
            </a:r>
            <a:endParaRPr lang="en-US" sz="2600" dirty="0"/>
          </a:p>
        </p:txBody>
      </p:sp>
      <p:pic>
        <p:nvPicPr>
          <p:cNvPr id="9" name="Picture 8"/>
          <p:cNvPicPr/>
          <p:nvPr/>
        </p:nvPicPr>
        <p:blipFill>
          <a:blip r:embed="rId4">
            <a:extLst>
              <a:ext uri="{28A0092B-C50C-407E-A947-70E740481C1C}">
                <a14:useLocalDpi xmlns:a14="http://schemas.microsoft.com/office/drawing/2010/main"/>
              </a:ext>
            </a:extLst>
          </a:blip>
          <a:stretch>
            <a:fillRect/>
          </a:stretch>
        </p:blipFill>
        <p:spPr>
          <a:xfrm>
            <a:off x="3666669" y="2186132"/>
            <a:ext cx="1944367" cy="972184"/>
          </a:xfrm>
          <a:prstGeom prst="rect">
            <a:avLst/>
          </a:prstGeom>
        </p:spPr>
      </p:pic>
      <p:sp>
        <p:nvSpPr>
          <p:cNvPr id="10" name="Rectangle 9"/>
          <p:cNvSpPr/>
          <p:nvPr/>
        </p:nvSpPr>
        <p:spPr>
          <a:xfrm>
            <a:off x="269056" y="3429191"/>
            <a:ext cx="8606152" cy="1292662"/>
          </a:xfrm>
          <a:prstGeom prst="rect">
            <a:avLst/>
          </a:prstGeom>
        </p:spPr>
        <p:txBody>
          <a:bodyPr wrap="square">
            <a:spAutoFit/>
          </a:bodyPr>
          <a:lstStyle/>
          <a:p>
            <a:pPr algn="ctr"/>
            <a:r>
              <a:rPr lang="en-US" sz="2600" dirty="0"/>
              <a:t>Determine the largest number that will divide evenly into both the numerator and denominator. In this case, it is 4. Then divide both by this number.</a:t>
            </a:r>
          </a:p>
        </p:txBody>
      </p:sp>
    </p:spTree>
    <p:extLst>
      <p:ext uri="{BB962C8B-B14F-4D97-AF65-F5344CB8AC3E}">
        <p14:creationId xmlns:p14="http://schemas.microsoft.com/office/powerpoint/2010/main" val="20316465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0" grpId="0"/>
    </p:bld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6469</TotalTime>
  <Words>1472</Words>
  <Application>Microsoft Macintosh PowerPoint</Application>
  <PresentationFormat>On-screen Show (4:3)</PresentationFormat>
  <Paragraphs>185</Paragraphs>
  <Slides>15</Slides>
  <Notes>11</Notes>
  <HiddenSlides>0</HiddenSlides>
  <MMClips>0</MMClips>
  <ScaleCrop>false</ScaleCrop>
  <HeadingPairs>
    <vt:vector size="4" baseType="variant">
      <vt:variant>
        <vt:lpstr>Theme</vt:lpstr>
      </vt:variant>
      <vt:variant>
        <vt:i4>5</vt:i4>
      </vt:variant>
      <vt:variant>
        <vt:lpstr>Slide Titles</vt:lpstr>
      </vt:variant>
      <vt:variant>
        <vt:i4>15</vt:i4>
      </vt:variant>
    </vt:vector>
  </HeadingPairs>
  <TitlesOfParts>
    <vt:vector size="20" baseType="lpstr">
      <vt:lpstr>PPT Template</vt:lpstr>
      <vt:lpstr>Obj and PT master</vt:lpstr>
      <vt:lpstr>Main Content</vt:lpstr>
      <vt:lpstr>Main Content master</vt:lpstr>
      <vt:lpstr>1_PPT Template</vt:lpstr>
      <vt:lpstr>PowerPoint Presentation</vt:lpstr>
      <vt:lpstr>PowerPoint Presentation</vt:lpstr>
      <vt:lpstr>Session One Objectives</vt:lpstr>
      <vt:lpstr>Sections 1.1.0 and 1.1.1 – Place Values</vt:lpstr>
      <vt:lpstr>Section 1.2.0 – Addition and Subtraction</vt:lpstr>
      <vt:lpstr>Section 1.2.1 – Addition and Subtraction</vt:lpstr>
      <vt:lpstr>Section 1.3.0 – Multiplication and Division</vt:lpstr>
      <vt:lpstr>Sections 1.3.1 and 1.3.2 – The Order of Operations</vt:lpstr>
      <vt:lpstr>Sections 2.1.0 to 2.1.2 – Fractions</vt:lpstr>
      <vt:lpstr>Sections 2.1.3 and 2.1.4 – Fractions</vt:lpstr>
      <vt:lpstr>Section 2.3.0 – Fractions </vt:lpstr>
      <vt:lpstr>Section 2.3.1 – Fractions </vt:lpstr>
      <vt:lpstr>Section 2.4.0 – Fractions </vt:lpstr>
      <vt:lpstr>Section 2.4.1 – Fractions </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689</cp:revision>
  <dcterms:created xsi:type="dcterms:W3CDTF">2014-11-20T18:30:56Z</dcterms:created>
  <dcterms:modified xsi:type="dcterms:W3CDTF">2015-03-24T13:42:34Z</dcterms:modified>
</cp:coreProperties>
</file>