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71" r:id="rId3"/>
    <p:sldMasterId id="2147483663" r:id="rId4"/>
    <p:sldMasterId id="2147483981" r:id="rId5"/>
  </p:sldMasterIdLst>
  <p:notesMasterIdLst>
    <p:notesMasterId r:id="rId20"/>
  </p:notesMasterIdLst>
  <p:handoutMasterIdLst>
    <p:handoutMasterId r:id="rId21"/>
  </p:handoutMasterIdLst>
  <p:sldIdLst>
    <p:sldId id="258"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Introduction to Hand Tools 00103-15" id="{90F1B1E8-12F7-BC41-A52F-A29DD2F76E59}">
          <p14:sldIdLst>
            <p14:sldId id="258"/>
          </p14:sldIdLst>
        </p14:section>
        <p14:section name="Session 1: Common Hand Tools" id="{F01BA7D9-2FDF-E14F-B439-9C1D418B6731}">
          <p14:sldIdLst>
            <p14:sldId id="257"/>
            <p14:sldId id="259"/>
          </p14:sldIdLst>
        </p14:section>
        <p14:section name="Sections 1.1.0-1.1.3" id="{8668ADC8-C475-B144-9958-8647FC3A200A}">
          <p14:sldIdLst>
            <p14:sldId id="260"/>
          </p14:sldIdLst>
        </p14:section>
        <p14:section name="Sections 1.2.1-1.2.3" id="{B5B364B1-7A3D-E94F-BA12-2E5D62F889BF}">
          <p14:sldIdLst>
            <p14:sldId id="261"/>
          </p14:sldIdLst>
        </p14:section>
        <p14:section name="Section 1.3.0" id="{D31B320E-3847-5146-97D6-0BEDC43BB0FB}">
          <p14:sldIdLst>
            <p14:sldId id="262"/>
          </p14:sldIdLst>
        </p14:section>
        <p14:section name="Sections 1.4.1-1.4.2" id="{E2F64FFC-5411-8848-B7C3-505A827D4FF2}">
          <p14:sldIdLst>
            <p14:sldId id="263"/>
          </p14:sldIdLst>
        </p14:section>
        <p14:section name="Sections 1.5.1-1.5.2" id="{6CFC02C2-B1DB-5349-A52E-E49653C92D59}">
          <p14:sldIdLst>
            <p14:sldId id="264"/>
          </p14:sldIdLst>
        </p14:section>
        <p14:section name="Sections 1.6.1-1.6.5" id="{DF327574-8B05-B94E-AF5B-202C95A3AEC5}">
          <p14:sldIdLst>
            <p14:sldId id="265"/>
          </p14:sldIdLst>
        </p14:section>
        <p14:section name="Sections 2.1.2-2.1.3" id="{C1BE6035-0CD9-634D-BC34-F52865CF5789}">
          <p14:sldIdLst>
            <p14:sldId id="266"/>
          </p14:sldIdLst>
        </p14:section>
        <p14:section name="Section 2.2.1" id="{7BE0C931-34D4-C342-BEB3-55AC0042858A}">
          <p14:sldIdLst>
            <p14:sldId id="267"/>
          </p14:sldIdLst>
        </p14:section>
        <p14:section name="Section 2.2.5" id="{5E0BD9C7-BB4D-894D-BF4D-8BE5A95241C2}">
          <p14:sldIdLst>
            <p14:sldId id="268"/>
          </p14:sldIdLst>
        </p14:section>
        <p14:section name="Sections 2.2.2-2.2.4" id="{AB8BA72D-98CC-3A49-844F-C1D8FA2D3200}">
          <p14:sldIdLst>
            <p14:sldId id="269"/>
            <p14:sldId id="2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461A"/>
    <a:srgbClr val="0F3F10"/>
    <a:srgbClr val="A26921"/>
    <a:srgbClr val="A83518"/>
    <a:srgbClr val="D9A2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87" autoAdjust="0"/>
    <p:restoredTop sz="85537" autoAdjust="0"/>
  </p:normalViewPr>
  <p:slideViewPr>
    <p:cSldViewPr snapToGrid="0" snapToObjects="1">
      <p:cViewPr varScale="1">
        <p:scale>
          <a:sx n="96" d="100"/>
          <a:sy n="96" d="100"/>
        </p:scale>
        <p:origin x="-210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59" d="100"/>
          <a:sy n="59" d="100"/>
        </p:scale>
        <p:origin x="-150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0A74101-2595-C748-9F86-DC0CCC2A9351}" type="datetimeFigureOut">
              <a:rPr lang="en-US"/>
              <a:pPr>
                <a:defRPr/>
              </a:pPr>
              <a:t>3/24/15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C24B406-11E6-4444-A0AF-23EDA9E3F33C}" type="slidenum">
              <a:rPr lang="en-US"/>
              <a:pPr>
                <a:defRPr/>
              </a:pPr>
              <a:t>‹#›</a:t>
            </a:fld>
            <a:endParaRPr lang="en-US" dirty="0"/>
          </a:p>
        </p:txBody>
      </p:sp>
    </p:spTree>
    <p:extLst>
      <p:ext uri="{BB962C8B-B14F-4D97-AF65-F5344CB8AC3E}">
        <p14:creationId xmlns:p14="http://schemas.microsoft.com/office/powerpoint/2010/main" val="14989428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7482468-2443-6E45-BAD5-08B0BBB6D447}" type="datetimeFigureOut">
              <a:rPr lang="en-US"/>
              <a:pPr>
                <a:defRPr/>
              </a:pPr>
              <a:t>3/24/15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6635EC2-2673-F040-B191-2C0C9DFD7C44}" type="slidenum">
              <a:rPr lang="en-US"/>
              <a:pPr>
                <a:defRPr/>
              </a:pPr>
              <a:t>‹#›</a:t>
            </a:fld>
            <a:endParaRPr lang="en-US" dirty="0"/>
          </a:p>
        </p:txBody>
      </p:sp>
    </p:spTree>
    <p:extLst>
      <p:ext uri="{BB962C8B-B14F-4D97-AF65-F5344CB8AC3E}">
        <p14:creationId xmlns:p14="http://schemas.microsoft.com/office/powerpoint/2010/main" val="101379015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Describe the uses of the hammer’s head and claw. Point out the advantage of using a bell-faced hammer. Discuss how to properly grip and swing a hammer. Explain how to hammer a nail and use the claw to pull a nail. </a:t>
            </a:r>
          </a:p>
          <a:p>
            <a:r>
              <a:rPr lang="en-US" sz="1200" kern="1200" dirty="0" smtClean="0">
                <a:solidFill>
                  <a:schemeClr val="tx1"/>
                </a:solidFill>
                <a:effectLst/>
                <a:latin typeface="+mn-lt"/>
                <a:ea typeface="ＭＳ Ｐゴシック" charset="0"/>
                <a:cs typeface="ＭＳ Ｐゴシック" charset="0"/>
              </a:rPr>
              <a:t>Describe a ball peen hammer. Define peening. Describe differences in the heads and their uses. Talk about the range of weights available. Emphasize that nails should not be driven with this tool and why.</a:t>
            </a:r>
          </a:p>
          <a:p>
            <a:r>
              <a:rPr lang="en-US" sz="1200" kern="1200" dirty="0" smtClean="0">
                <a:solidFill>
                  <a:schemeClr val="tx1"/>
                </a:solidFill>
                <a:effectLst/>
                <a:latin typeface="+mn-lt"/>
                <a:ea typeface="ＭＳ Ｐゴシック" charset="0"/>
                <a:cs typeface="ＭＳ Ｐゴシック" charset="0"/>
              </a:rPr>
              <a:t>Point out the uses of a sledgehammer. Explain that the shape of the head may vary, and that handle length varies as well. Review the bulleted list of safety and usage information. Emphasize the related warning.</a:t>
            </a:r>
          </a:p>
          <a:p>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4</a:t>
            </a:fld>
            <a:endParaRPr lang="en-US" dirty="0"/>
          </a:p>
        </p:txBody>
      </p:sp>
    </p:spTree>
    <p:extLst>
      <p:ext uri="{BB962C8B-B14F-4D97-AF65-F5344CB8AC3E}">
        <p14:creationId xmlns:p14="http://schemas.microsoft.com/office/powerpoint/2010/main" val="164807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Explain the purpose of a plumb bob. Point out the common weights. Review the steps on how to properly use a plumb bob.</a:t>
            </a:r>
          </a:p>
          <a:p>
            <a:r>
              <a:rPr lang="en-US" sz="1200" kern="1200" dirty="0" smtClean="0">
                <a:solidFill>
                  <a:schemeClr val="tx1"/>
                </a:solidFill>
                <a:effectLst/>
                <a:latin typeface="+mn-lt"/>
                <a:ea typeface="ＭＳ Ｐゴシック" charset="0"/>
                <a:cs typeface="ＭＳ Ｐゴシック" charset="0"/>
              </a:rPr>
              <a:t>Explain the function of a chalk line and its components. Mention that some chalk lines are also designed to serve as a plumb bob. Describe how to snap a chalk line. Emphasize that damp chalk is unusable; the chalk must be kept exceptionally dry.</a:t>
            </a:r>
          </a:p>
          <a:p>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13</a:t>
            </a:fld>
            <a:endParaRPr lang="en-US" dirty="0"/>
          </a:p>
        </p:txBody>
      </p:sp>
    </p:spTree>
    <p:extLst>
      <p:ext uri="{BB962C8B-B14F-4D97-AF65-F5344CB8AC3E}">
        <p14:creationId xmlns:p14="http://schemas.microsoft.com/office/powerpoint/2010/main" val="1652376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Compare and contrast cold and wood chisels. Discuss the common types of cold chisels and the purpose of their shapes. Discuss the PPE to be worn when using a cold chisel and explain how to use the tool. Discuss the common types of wood chisels and the purpose of their shapes and styles. Discuss the PPE to be worn when using a wood chisel. Explain how to properly use a wood chisel for the common task of installing a door hinge.</a:t>
            </a:r>
          </a:p>
          <a:p>
            <a:r>
              <a:rPr lang="en-US" sz="1200" kern="1200" dirty="0" smtClean="0">
                <a:solidFill>
                  <a:schemeClr val="tx1"/>
                </a:solidFill>
                <a:effectLst/>
                <a:latin typeface="+mn-lt"/>
                <a:ea typeface="ＭＳ Ｐゴシック" charset="0"/>
                <a:cs typeface="ＭＳ Ｐゴシック" charset="0"/>
              </a:rPr>
              <a:t>Describe a punch and how it is typically used.</a:t>
            </a:r>
          </a:p>
          <a:p>
            <a:r>
              <a:rPr lang="en-US" sz="1200" kern="1200" dirty="0" smtClean="0">
                <a:solidFill>
                  <a:schemeClr val="tx1"/>
                </a:solidFill>
                <a:effectLst/>
                <a:latin typeface="+mn-lt"/>
                <a:ea typeface="ＭＳ Ｐゴシック" charset="0"/>
                <a:cs typeface="ＭＳ Ｐゴシック" charset="0"/>
              </a:rPr>
              <a:t>Review the list of safety and maintenance guidelines for chisels and punches.</a:t>
            </a:r>
          </a:p>
          <a:p>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5</a:t>
            </a:fld>
            <a:endParaRPr lang="en-US" dirty="0"/>
          </a:p>
        </p:txBody>
      </p:sp>
    </p:spTree>
    <p:extLst>
      <p:ext uri="{BB962C8B-B14F-4D97-AF65-F5344CB8AC3E}">
        <p14:creationId xmlns:p14="http://schemas.microsoft.com/office/powerpoint/2010/main" val="304033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Explain that screwdrivers are identified by the type of screw they drive. Introduce the common screw heads. Describe the parts of a screwdriver. Discuss how to properly size the blade of a common screwdriver to the screw head. Explain why screws hold more securely than nails. Point out the consequences of using a screwdriver incorrectly.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6</a:t>
            </a:fld>
            <a:endParaRPr lang="en-US" dirty="0"/>
          </a:p>
        </p:txBody>
      </p:sp>
    </p:spTree>
    <p:extLst>
      <p:ext uri="{BB962C8B-B14F-4D97-AF65-F5344CB8AC3E}">
        <p14:creationId xmlns:p14="http://schemas.microsoft.com/office/powerpoint/2010/main" val="4833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Describe the characteristics of non-adjustable and striking wrenches. Discuss the parts of open-end and box wrenches. Describe the combination wrench. Discuss the use of striking wrenches. Explain what happens when the incorrect wrench size is used on a fastener. </a:t>
            </a:r>
          </a:p>
          <a:p>
            <a:r>
              <a:rPr lang="en-US" sz="1200" kern="1200" dirty="0" smtClean="0">
                <a:solidFill>
                  <a:schemeClr val="tx1"/>
                </a:solidFill>
                <a:effectLst/>
                <a:latin typeface="+mn-lt"/>
                <a:ea typeface="ＭＳ Ｐゴシック" charset="0"/>
                <a:cs typeface="ＭＳ Ｐゴシック" charset="0"/>
              </a:rPr>
              <a:t>Describe the characteristics and uses of adjustable wrenches. Show trainees the difference between common adjustable wrenches, pipe wrenches, and spud wrenches. Explain how to properly adjust and use an adjustable wrench. Emphasize that stress should be applied to the fixed jaw. Emphasize the warning and point out that wrenches should always be pulled toward the body rather than away.</a:t>
            </a:r>
          </a:p>
          <a:p>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7</a:t>
            </a:fld>
            <a:endParaRPr lang="en-US" dirty="0"/>
          </a:p>
        </p:txBody>
      </p:sp>
    </p:spTree>
    <p:extLst>
      <p:ext uri="{BB962C8B-B14F-4D97-AF65-F5344CB8AC3E}">
        <p14:creationId xmlns:p14="http://schemas.microsoft.com/office/powerpoint/2010/main" val="286968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Describe the characteristics of sockets. Discuss the types of handles used to drive a socket. Discuss the differences in the number of points. Mention that 6-point sockets provide better grip and surface contact. Point out the characteristics of a ratcheting handle. Explain how to properly use sockets and ratchets.</a:t>
            </a:r>
          </a:p>
          <a:p>
            <a:r>
              <a:rPr lang="en-US" sz="1200" kern="1200" dirty="0" smtClean="0">
                <a:solidFill>
                  <a:schemeClr val="tx1"/>
                </a:solidFill>
                <a:effectLst/>
                <a:latin typeface="+mn-lt"/>
                <a:ea typeface="ＭＳ Ｐゴシック" charset="0"/>
                <a:cs typeface="ＭＳ Ｐゴシック" charset="0"/>
              </a:rPr>
              <a:t>Explain when torque wrenches are used. Discuss both Imperial and metric torque values. Discuss how each type of torque wrench is used and for what purpose. Emphasize that torque wrenches should not be used for any type of disassembly work.</a:t>
            </a:r>
          </a:p>
          <a:p>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8</a:t>
            </a:fld>
            <a:endParaRPr lang="en-US" dirty="0"/>
          </a:p>
        </p:txBody>
      </p:sp>
    </p:spTree>
    <p:extLst>
      <p:ext uri="{BB962C8B-B14F-4D97-AF65-F5344CB8AC3E}">
        <p14:creationId xmlns:p14="http://schemas.microsoft.com/office/powerpoint/2010/main" val="3496055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Discuss the characteristics and uses for slip-joint pliers. Explain how to properly use them.</a:t>
            </a:r>
          </a:p>
          <a:p>
            <a:r>
              <a:rPr lang="en-US" sz="1200" kern="1200" dirty="0" smtClean="0">
                <a:solidFill>
                  <a:schemeClr val="tx1"/>
                </a:solidFill>
                <a:effectLst/>
                <a:latin typeface="+mn-lt"/>
                <a:ea typeface="ＭＳ Ｐゴシック" charset="0"/>
                <a:cs typeface="ＭＳ Ｐゴシック" charset="0"/>
              </a:rPr>
              <a:t>Discuss the characteristics and uses for long-nose or needle-nose pliers. Point out that some have jaws for cutting small wire. Explain how to properly use them.</a:t>
            </a:r>
          </a:p>
          <a:p>
            <a:r>
              <a:rPr lang="en-US" sz="1200" kern="1200" dirty="0" smtClean="0">
                <a:solidFill>
                  <a:schemeClr val="tx1"/>
                </a:solidFill>
                <a:effectLst/>
                <a:latin typeface="+mn-lt"/>
                <a:ea typeface="ＭＳ Ｐゴシック" charset="0"/>
                <a:cs typeface="ＭＳ Ｐゴシック" charset="0"/>
              </a:rPr>
              <a:t>Discuss the characteristics and uses for lineman pliers. Explain how to properly use them. Emphasize that the cut end of the wire should point down.</a:t>
            </a:r>
          </a:p>
          <a:p>
            <a:r>
              <a:rPr lang="en-US" sz="1200" kern="1200" dirty="0" smtClean="0">
                <a:solidFill>
                  <a:schemeClr val="tx1"/>
                </a:solidFill>
                <a:effectLst/>
                <a:latin typeface="+mn-lt"/>
                <a:ea typeface="ＭＳ Ｐゴシック" charset="0"/>
                <a:cs typeface="ＭＳ Ｐゴシック" charset="0"/>
              </a:rPr>
              <a:t>Describe tongue-and-groove pliers. Explain how to properly use them.</a:t>
            </a:r>
          </a:p>
          <a:p>
            <a:r>
              <a:rPr lang="en-US" sz="1200" kern="1200" dirty="0" smtClean="0">
                <a:solidFill>
                  <a:schemeClr val="tx1"/>
                </a:solidFill>
                <a:effectLst/>
                <a:latin typeface="+mn-lt"/>
                <a:ea typeface="ＭＳ Ｐゴシック" charset="0"/>
                <a:cs typeface="ＭＳ Ｐゴシック" charset="0"/>
              </a:rPr>
              <a:t>Describe locking pliers and talk about the various styles. Explain how the locking feature makes them extremely valuable on the job.</a:t>
            </a:r>
          </a:p>
          <a:p>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9</a:t>
            </a:fld>
            <a:endParaRPr lang="en-US" dirty="0"/>
          </a:p>
        </p:txBody>
      </p:sp>
    </p:spTree>
    <p:extLst>
      <p:ext uri="{BB962C8B-B14F-4D97-AF65-F5344CB8AC3E}">
        <p14:creationId xmlns:p14="http://schemas.microsoft.com/office/powerpoint/2010/main" val="289455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Discuss the measurement markings on a tape measure. Explain the concave shape and how it is used.</a:t>
            </a:r>
          </a:p>
          <a:p>
            <a:r>
              <a:rPr lang="en-US" sz="1200" kern="1200" dirty="0" smtClean="0">
                <a:solidFill>
                  <a:schemeClr val="tx1"/>
                </a:solidFill>
                <a:effectLst/>
                <a:latin typeface="+mn-lt"/>
                <a:ea typeface="ＭＳ Ｐゴシック" charset="0"/>
                <a:cs typeface="ＭＳ Ｐゴシック" charset="0"/>
              </a:rPr>
              <a:t>Discuss the measurement markings on a wooden folding rule. Explain why its stiffness is an advantage. Discuss the potential differences in standards among countries using the metric system.</a:t>
            </a:r>
          </a:p>
          <a:p>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10</a:t>
            </a:fld>
            <a:endParaRPr lang="en-US" dirty="0"/>
          </a:p>
        </p:txBody>
      </p:sp>
    </p:spTree>
    <p:extLst>
      <p:ext uri="{BB962C8B-B14F-4D97-AF65-F5344CB8AC3E}">
        <p14:creationId xmlns:p14="http://schemas.microsoft.com/office/powerpoint/2010/main" val="3660775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Describe the characteristics of a spirit level. Using the figure, explain how to read the vials for level and plumb readings.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11</a:t>
            </a:fld>
            <a:endParaRPr lang="en-US" dirty="0"/>
          </a:p>
        </p:txBody>
      </p:sp>
    </p:spTree>
    <p:extLst>
      <p:ext uri="{BB962C8B-B14F-4D97-AF65-F5344CB8AC3E}">
        <p14:creationId xmlns:p14="http://schemas.microsoft.com/office/powerpoint/2010/main" val="667419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Review the various types of squares. Discuss the uses </a:t>
            </a:r>
            <a:r>
              <a:rPr lang="en-US" sz="1200" kern="1200" smtClean="0">
                <a:solidFill>
                  <a:schemeClr val="tx1"/>
                </a:solidFill>
                <a:effectLst/>
                <a:latin typeface="+mn-lt"/>
                <a:ea typeface="ＭＳ Ｐゴシック" charset="0"/>
                <a:cs typeface="ＭＳ Ｐゴシック" charset="0"/>
              </a:rPr>
              <a:t>for carpenter’s </a:t>
            </a:r>
            <a:r>
              <a:rPr lang="en-US" sz="1200" kern="1200" dirty="0" smtClean="0">
                <a:solidFill>
                  <a:schemeClr val="tx1"/>
                </a:solidFill>
                <a:effectLst/>
                <a:latin typeface="+mn-lt"/>
                <a:ea typeface="ＭＳ Ｐゴシック" charset="0"/>
                <a:cs typeface="ＭＳ Ｐゴシック" charset="0"/>
              </a:rPr>
              <a:t>squares. Describe the measurement markings, tables, and formulas shown on the square. Describe the different combinations of a rafter angle square. Discuss the uses of a rafter angle square. Point out that the try square is typically used for woodworking. Discuss the uses for a try square. Explain the components of a combination square and their purposes. Describe how to mark a 90-degree and a 45-degree angle.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12</a:t>
            </a:fld>
            <a:endParaRPr lang="en-US" dirty="0"/>
          </a:p>
        </p:txBody>
      </p:sp>
    </p:spTree>
    <p:extLst>
      <p:ext uri="{BB962C8B-B14F-4D97-AF65-F5344CB8AC3E}">
        <p14:creationId xmlns:p14="http://schemas.microsoft.com/office/powerpoint/2010/main" val="245041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57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3561734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222446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28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759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891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415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501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294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81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5500" y="1070003"/>
            <a:ext cx="7628500" cy="681976"/>
          </a:xfrm>
          <a:prstGeom prst="rect">
            <a:avLst/>
          </a:prstGeom>
        </p:spPr>
        <p:txBody>
          <a:bodyPr/>
          <a:lstStyle>
            <a:lvl1pPr algn="l">
              <a:defRPr sz="3600" baseline="0">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434975" y="1928813"/>
            <a:ext cx="8220075" cy="39973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2"/>
          </p:nvPr>
        </p:nvSpPr>
        <p:spPr/>
        <p:txBody>
          <a:bodyPr/>
          <a:lstStyle>
            <a:lvl1pPr>
              <a:defRPr sz="1200"/>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108423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6"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15345" y="6467475"/>
            <a:ext cx="4915844" cy="219075"/>
          </a:xfrm>
          <a:prstGeom prst="rect">
            <a:avLst/>
          </a:prstGeom>
        </p:spPr>
        <p:txBody>
          <a:bodyPr vert="horz" lIns="91440" tIns="45720" rIns="91440" bIns="45720" rtlCol="0" anchor="ctr"/>
          <a:lstStyle>
            <a:lvl1pPr algn="r" fontAlgn="auto">
              <a:spcBef>
                <a:spcPts val="0"/>
              </a:spcBef>
              <a:spcAft>
                <a:spcPts val="0"/>
              </a:spcAft>
              <a:defRPr sz="1200" dirty="0">
                <a:solidFill>
                  <a:schemeClr val="bg1">
                    <a:lumMod val="8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403937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5"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2"/>
          </p:nvPr>
        </p:nvSpPr>
        <p:spPr/>
        <p:txBody>
          <a:bodyPr/>
          <a:lstStyle>
            <a:lvl1pPr>
              <a:defRPr dirty="0">
                <a:solidFill>
                  <a:schemeClr val="tx1"/>
                </a:solidFill>
              </a:defRPr>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407239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
        <p:nvSpPr>
          <p:cNvPr id="6"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009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
        <p:nvSpPr>
          <p:cNvPr id="6"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8662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19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2"/>
          </p:nvPr>
        </p:nvSpPr>
        <p:spPr/>
        <p:txBody>
          <a:bodyPr/>
          <a:lstStyle>
            <a:lvl1pPr>
              <a:defRPr/>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3697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2969676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3.xml"/><Relationship Id="rId7" Type="http://schemas.openxmlformats.org/officeDocument/2006/relationships/image" Target="../media/image4.jpe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4.xml"/><Relationship Id="rId12" Type="http://schemas.openxmlformats.org/officeDocument/2006/relationships/image" Target="../media/image8.jpeg"/><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flipH="1">
            <a:off x="0" y="6129338"/>
            <a:ext cx="9144000" cy="317500"/>
          </a:xfrm>
          <a:prstGeom prst="rect">
            <a:avLst/>
          </a:prstGeom>
          <a:gradFill flip="none" rotWithShape="1">
            <a:gsLst>
              <a:gs pos="6000">
                <a:schemeClr val="bg1">
                  <a:alpha val="91000"/>
                </a:schemeClr>
              </a:gs>
              <a:gs pos="93000">
                <a:srgbClr val="000000">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0" y="547688"/>
            <a:ext cx="9144000" cy="700087"/>
          </a:xfrm>
          <a:prstGeom prst="rect">
            <a:avLst/>
          </a:prstGeom>
          <a:gradFill flip="none" rotWithShape="1">
            <a:gsLst>
              <a:gs pos="51000">
                <a:schemeClr val="tx1"/>
              </a:gs>
              <a:gs pos="100000">
                <a:srgbClr val="FFFFFF">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Title 1"/>
          <p:cNvSpPr txBox="1">
            <a:spLocks/>
          </p:cNvSpPr>
          <p:nvPr/>
        </p:nvSpPr>
        <p:spPr>
          <a:xfrm>
            <a:off x="-3" y="547199"/>
            <a:ext cx="8229600" cy="701297"/>
          </a:xfrm>
          <a:prstGeom prst="rect">
            <a:avLst/>
          </a:prstGeom>
        </p:spPr>
        <p:txBody>
          <a:bodyPr anchor="ctr"/>
          <a:lstStyle>
            <a:lvl1pPr algn="l" defTabSz="457200" rtl="0" eaLnBrk="1" latinLnBrk="0" hangingPunct="1">
              <a:spcBef>
                <a:spcPct val="0"/>
              </a:spcBef>
              <a:buNone/>
              <a:defRPr sz="2400" b="0" i="0" kern="1200" spc="0" baseline="0">
                <a:solidFill>
                  <a:schemeClr val="bg1">
                    <a:lumMod val="95000"/>
                  </a:schemeClr>
                </a:solidFill>
                <a:effectLst/>
                <a:latin typeface="Verdana"/>
                <a:ea typeface="+mj-ea"/>
                <a:cs typeface="+mj-cs"/>
              </a:defRPr>
            </a:lvl1pPr>
          </a:lstStyle>
          <a:p>
            <a:pPr fontAlgn="auto">
              <a:spcAft>
                <a:spcPts val="0"/>
              </a:spcAft>
              <a:defRPr/>
            </a:pPr>
            <a:r>
              <a:rPr lang="en-US" sz="3200" dirty="0" smtClean="0">
                <a:effectLst>
                  <a:glow rad="114300">
                    <a:srgbClr val="FFFF00">
                      <a:alpha val="14000"/>
                    </a:srgbClr>
                  </a:glow>
                </a:effectLst>
              </a:rPr>
              <a:t>CORE CURRICULUM</a:t>
            </a:r>
            <a:endParaRPr lang="en-US" sz="3200" dirty="0">
              <a:effectLst>
                <a:glow rad="114300">
                  <a:srgbClr val="FFFF00">
                    <a:alpha val="14000"/>
                  </a:srgbClr>
                </a:glow>
              </a:effectLst>
            </a:endParaRPr>
          </a:p>
        </p:txBody>
      </p:sp>
      <p:sp>
        <p:nvSpPr>
          <p:cNvPr id="8" name="Text Placeholder 2"/>
          <p:cNvSpPr txBox="1">
            <a:spLocks/>
          </p:cNvSpPr>
          <p:nvPr/>
        </p:nvSpPr>
        <p:spPr>
          <a:xfrm>
            <a:off x="940172" y="6102302"/>
            <a:ext cx="7041840" cy="34453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fontAlgn="auto">
              <a:spcAft>
                <a:spcPts val="0"/>
              </a:spcAft>
              <a:buFont typeface="Arial"/>
              <a:buNone/>
              <a:defRPr/>
            </a:pPr>
            <a:r>
              <a:rPr lang="en-US" sz="1800" dirty="0" smtClean="0">
                <a:effectLst>
                  <a:glow rad="139700">
                    <a:schemeClr val="bg1">
                      <a:alpha val="10000"/>
                    </a:schemeClr>
                  </a:glow>
                </a:effectLst>
              </a:rPr>
              <a:t>Introduction to Hand Tools 00103-15</a:t>
            </a:r>
            <a:endParaRPr lang="en-US" sz="1800" dirty="0">
              <a:effectLst>
                <a:glow rad="139700">
                  <a:schemeClr val="bg1">
                    <a:alpha val="10000"/>
                  </a:schemeClr>
                </a:glow>
              </a:effectLst>
            </a:endParaRPr>
          </a:p>
        </p:txBody>
      </p:sp>
      <p:pic>
        <p:nvPicPr>
          <p:cNvPr id="2" name="Picture 1" descr="NCCER_Logo_digit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59700" y="5357813"/>
            <a:ext cx="1238250" cy="1231900"/>
          </a:xfrm>
          <a:prstGeom prst="rect">
            <a:avLst/>
          </a:prstGeom>
          <a:ln>
            <a:noFill/>
          </a:ln>
          <a:effectLst>
            <a:outerShdw blurRad="247650" dist="139700" dir="2700000" sx="92000" sy="92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968" r:id="rId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457200" rtl="0" eaLnBrk="0" fontAlgn="base" hangingPunct="0">
        <a:spcBef>
          <a:spcPct val="0"/>
        </a:spcBef>
        <a:spcAft>
          <a:spcPct val="0"/>
        </a:spcAft>
        <a:defRPr sz="2400" kern="1200">
          <a:solidFill>
            <a:srgbClr val="F2F2F2"/>
          </a:solidFill>
          <a:latin typeface="Verdana"/>
          <a:ea typeface="ＭＳ Ｐゴシック" charset="0"/>
          <a:cs typeface="ＭＳ Ｐゴシック" charset="0"/>
        </a:defRPr>
      </a:lvl1pPr>
      <a:lvl2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2pPr>
      <a:lvl3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3pPr>
      <a:lvl4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4pPr>
      <a:lvl5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5pPr>
      <a:lvl6pPr marL="4572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6pPr>
      <a:lvl7pPr marL="9144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7pPr>
      <a:lvl8pPr marL="13716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8pPr>
      <a:lvl9pPr marL="18288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3364827" y="5967413"/>
            <a:ext cx="5018761"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tx1">
                    <a:lumMod val="75000"/>
                    <a:lumOff val="2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Tree>
  </p:cSld>
  <p:clrMap bg1="lt1" tx1="dk1" bg2="lt2" tx2="dk2" accent1="accent1" accent2="accent2" accent3="accent3" accent4="accent4" accent5="accent5" accent6="accent6" hlink="hlink" folHlink="folHlink"/>
  <p:sldLayoutIdLst>
    <p:sldLayoutId id="2147483969" r:id="rId1"/>
  </p:sldLayoutIdLst>
  <p:timing>
    <p:tnLst>
      <p:par>
        <p:cTn xmlns:p14="http://schemas.microsoft.com/office/powerpoint/2010/main" id="1" dur="indefinite" restart="never" nodeType="tmRoot"/>
      </p:par>
    </p:tnLst>
  </p:timing>
  <p:hf sldNum="0" hdr="0" dt="0"/>
  <p:txStyles>
    <p:titleStyle>
      <a:lvl1pPr algn="r" defTabSz="457200" rtl="0" eaLnBrk="0" fontAlgn="base" hangingPunct="0">
        <a:spcBef>
          <a:spcPct val="0"/>
        </a:spcBef>
        <a:spcAft>
          <a:spcPct val="0"/>
        </a:spcAft>
        <a:defRPr sz="1400" kern="1200">
          <a:solidFill>
            <a:srgbClr val="7F7F7F"/>
          </a:solidFill>
          <a:latin typeface="+mj-lt"/>
          <a:ea typeface="ＭＳ Ｐゴシック" charset="0"/>
          <a:cs typeface="ＭＳ Ｐゴシック" charset="0"/>
        </a:defRPr>
      </a:lvl1pPr>
      <a:lvl2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2pPr>
      <a:lvl3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3pPr>
      <a:lvl4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4pPr>
      <a:lvl5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5pPr>
      <a:lvl6pPr marL="4572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6pPr>
      <a:lvl7pPr marL="9144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7pPr>
      <a:lvl8pPr marL="13716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8pPr>
      <a:lvl9pPr marL="18288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rgbClr val="F2F2F2"/>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400" kern="1200">
          <a:solidFill>
            <a:srgbClr val="F2F2F2"/>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000" kern="1200">
          <a:solidFill>
            <a:srgbClr val="F2F2F2"/>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kern="1200">
          <a:solidFill>
            <a:srgbClr val="F2F2F2"/>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kern="1200">
          <a:solidFill>
            <a:srgbClr val="F2F2F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315345" y="6467475"/>
            <a:ext cx="4915844" cy="219075"/>
          </a:xfrm>
          <a:prstGeom prst="rect">
            <a:avLst/>
          </a:prstGeom>
        </p:spPr>
        <p:txBody>
          <a:bodyPr vert="horz" lIns="91440" tIns="45720" rIns="91440" bIns="45720" rtlCol="0" anchor="ctr"/>
          <a:lstStyle>
            <a:lvl1pPr algn="r" fontAlgn="auto">
              <a:spcBef>
                <a:spcPts val="0"/>
              </a:spcBef>
              <a:spcAft>
                <a:spcPts val="0"/>
              </a:spcAft>
              <a:defRPr sz="1200" dirty="0">
                <a:solidFill>
                  <a:schemeClr val="bg1">
                    <a:lumMod val="8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Tree>
  </p:cSld>
  <p:clrMap bg1="lt1" tx1="dk1" bg2="lt2" tx2="dk2" accent1="accent1" accent2="accent2" accent3="accent3" accent4="accent4" accent5="accent5" accent6="accent6" hlink="hlink" folHlink="folHlink"/>
  <p:sldLayoutIdLst>
    <p:sldLayoutId id="2147483970" r:id="rId1"/>
    <p:sldLayoutId id="2147483972" r:id="rId2"/>
    <p:sldLayoutId id="2147483973" r:id="rId3"/>
    <p:sldLayoutId id="2147483974" r:id="rId4"/>
    <p:sldLayoutId id="2147483980" r:id="rId5"/>
  </p:sldLayoutIdLst>
  <p:timing>
    <p:tnLst>
      <p:par>
        <p:cTn xmlns:p14="http://schemas.microsoft.com/office/powerpoint/2010/main" id="1" dur="indefinite" restart="never" nodeType="tmRoot"/>
      </p:par>
    </p:tnLst>
  </p:timing>
  <p:hf sldNum="0" hdr="0" dt="0"/>
  <p:txStyles>
    <p:titleStyle>
      <a:lvl1pPr algn="l" defTabSz="457200" rtl="0" eaLnBrk="0" fontAlgn="base" hangingPunct="0">
        <a:spcBef>
          <a:spcPct val="0"/>
        </a:spcBef>
        <a:spcAft>
          <a:spcPct val="0"/>
        </a:spcAft>
        <a:defRPr sz="3200"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045287" y="5873750"/>
            <a:ext cx="5538201"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tx1">
                    <a:lumMod val="65000"/>
                    <a:lumOff val="3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Tree>
  </p:cSld>
  <p:clrMap bg1="lt1" tx1="dk1" bg2="lt2" tx2="dk2" accent1="accent1" accent2="accent2" accent3="accent3" accent4="accent4" accent5="accent5" accent6="accent6" hlink="hlink" folHlink="folHlink"/>
  <p:sldLayoutIdLst>
    <p:sldLayoutId id="2147483971" r:id="rId1"/>
    <p:sldLayoutId id="2147483975" r:id="rId2"/>
    <p:sldLayoutId id="2147483976" r:id="rId3"/>
    <p:sldLayoutId id="2147483977" r:id="rId4"/>
    <p:sldLayoutId id="2147483983" r:id="rId5"/>
    <p:sldLayoutId id="2147483984" r:id="rId6"/>
    <p:sldLayoutId id="2147483985" r:id="rId7"/>
    <p:sldLayoutId id="2147483986" r:id="rId8"/>
    <p:sldLayoutId id="2147483987" r:id="rId9"/>
    <p:sldLayoutId id="2147483988" r:id="rId10"/>
  </p:sldLayoutIdLst>
  <p:timing>
    <p:tnLst>
      <p:par>
        <p:cTn xmlns:p14="http://schemas.microsoft.com/office/powerpoint/2010/main" id="1" dur="indefinite" restart="never" nodeType="tmRoot"/>
      </p:par>
    </p:tnLst>
  </p:timing>
  <p:hf sldNum="0" hdr="0" dt="0"/>
  <p:txStyles>
    <p:titleStyle>
      <a:lvl1pPr algn="l" defTabSz="457200" rtl="0" eaLnBrk="0" fontAlgn="base" hangingPunct="0">
        <a:spcBef>
          <a:spcPct val="0"/>
        </a:spcBef>
        <a:spcAft>
          <a:spcPct val="0"/>
        </a:spcAft>
        <a:defRPr sz="3600" b="1"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5pPr>
      <a:lvl6pPr marL="4572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6pPr>
      <a:lvl7pPr marL="9144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7pPr>
      <a:lvl8pPr marL="13716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8pPr>
      <a:lvl9pPr marL="18288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bg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bg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bg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flipH="1">
            <a:off x="0" y="6129338"/>
            <a:ext cx="9144000" cy="317500"/>
          </a:xfrm>
          <a:prstGeom prst="rect">
            <a:avLst/>
          </a:prstGeom>
          <a:gradFill flip="none" rotWithShape="1">
            <a:gsLst>
              <a:gs pos="6000">
                <a:schemeClr val="bg1">
                  <a:alpha val="91000"/>
                </a:schemeClr>
              </a:gs>
              <a:gs pos="93000">
                <a:srgbClr val="000000">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Text Placeholder 2"/>
          <p:cNvSpPr txBox="1">
            <a:spLocks/>
          </p:cNvSpPr>
          <p:nvPr/>
        </p:nvSpPr>
        <p:spPr>
          <a:xfrm>
            <a:off x="775230" y="6102302"/>
            <a:ext cx="7206781" cy="34453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Font typeface="Arial"/>
              <a:buNone/>
              <a:defRPr/>
            </a:pPr>
            <a:r>
              <a:rPr lang="en-US" sz="1800" dirty="0" smtClean="0">
                <a:effectLst>
                  <a:glow rad="139700">
                    <a:schemeClr val="bg1">
                      <a:alpha val="10000"/>
                    </a:schemeClr>
                  </a:glow>
                </a:effectLst>
              </a:rPr>
              <a:t>Introduction to Hand Tools 00103-15</a:t>
            </a:r>
            <a:endParaRPr lang="en-US" sz="1800" dirty="0">
              <a:effectLst>
                <a:glow rad="139700">
                  <a:schemeClr val="bg1">
                    <a:alpha val="10000"/>
                  </a:schemeClr>
                </a:glow>
              </a:effectLst>
            </a:endParaRPr>
          </a:p>
        </p:txBody>
      </p:sp>
      <p:pic>
        <p:nvPicPr>
          <p:cNvPr id="2" name="Picture 1" descr="NCCER_Logo_digit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59700" y="5357813"/>
            <a:ext cx="1238250" cy="1231900"/>
          </a:xfrm>
          <a:prstGeom prst="rect">
            <a:avLst/>
          </a:prstGeom>
          <a:ln>
            <a:noFill/>
          </a:ln>
          <a:effectLst>
            <a:outerShdw blurRad="247650" dist="139700" dir="2700000" sx="92000" sy="92000" algn="tl" rotWithShape="0">
              <a:srgbClr val="333333">
                <a:alpha val="65000"/>
              </a:srgbClr>
            </a:outerShdw>
          </a:effectLst>
        </p:spPr>
      </p:pic>
      <p:sp>
        <p:nvSpPr>
          <p:cNvPr id="9" name="Rectangle 8"/>
          <p:cNvSpPr/>
          <p:nvPr userDrawn="1"/>
        </p:nvSpPr>
        <p:spPr>
          <a:xfrm>
            <a:off x="0" y="547688"/>
            <a:ext cx="9144000" cy="700087"/>
          </a:xfrm>
          <a:prstGeom prst="rect">
            <a:avLst/>
          </a:prstGeom>
          <a:solidFill>
            <a:schemeClr val="tx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43695777"/>
      </p:ext>
    </p:extLst>
  </p:cSld>
  <p:clrMap bg1="lt1" tx1="dk1" bg2="lt2" tx2="dk2" accent1="accent1" accent2="accent2" accent3="accent3" accent4="accent4" accent5="accent5" accent6="accent6" hlink="hlink" folHlink="folHlink"/>
  <p:sldLayoutIdLst>
    <p:sldLayoutId id="2147483982" r:id="rId1"/>
  </p:sldLayoutIdLst>
  <p:timing>
    <p:tnLst>
      <p:par>
        <p:cTn xmlns:p14="http://schemas.microsoft.com/office/powerpoint/2010/main" id="1" dur="indefinite" restart="never" nodeType="tmRoot"/>
      </p:par>
    </p:tnLst>
  </p:timing>
  <p:hf sldNum="0" hdr="0" dt="0"/>
  <p:txStyles>
    <p:titleStyle>
      <a:lvl1pPr algn="l" defTabSz="457200" rtl="0" eaLnBrk="0" fontAlgn="base" hangingPunct="0">
        <a:spcBef>
          <a:spcPct val="0"/>
        </a:spcBef>
        <a:spcAft>
          <a:spcPct val="0"/>
        </a:spcAft>
        <a:defRPr sz="2400" kern="1200">
          <a:solidFill>
            <a:srgbClr val="F2F2F2"/>
          </a:solidFill>
          <a:latin typeface="Verdana"/>
          <a:ea typeface="ＭＳ Ｐゴシック" charset="0"/>
          <a:cs typeface="ＭＳ Ｐゴシック" charset="0"/>
        </a:defRPr>
      </a:lvl1pPr>
      <a:lvl2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2pPr>
      <a:lvl3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3pPr>
      <a:lvl4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4pPr>
      <a:lvl5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5pPr>
      <a:lvl6pPr marL="4572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6pPr>
      <a:lvl7pPr marL="9144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7pPr>
      <a:lvl8pPr marL="13716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8pPr>
      <a:lvl9pPr marL="18288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3689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2.1.2 and 2.1.3 – Tape Measures</a:t>
            </a:r>
            <a:endParaRPr lang="en-US" dirty="0"/>
          </a:p>
        </p:txBody>
      </p:sp>
      <p:sp>
        <p:nvSpPr>
          <p:cNvPr id="3" name="Footer Placeholder 2"/>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
        <p:nvSpPr>
          <p:cNvPr id="4" name="Content Placeholder 3"/>
          <p:cNvSpPr>
            <a:spLocks noGrp="1"/>
          </p:cNvSpPr>
          <p:nvPr>
            <p:ph sz="quarter" idx="11"/>
          </p:nvPr>
        </p:nvSpPr>
        <p:spPr/>
        <p:txBody>
          <a:bodyPr/>
          <a:lstStyle/>
          <a:p>
            <a:pPr marL="0" indent="0" algn="ctr">
              <a:buNone/>
            </a:pPr>
            <a:r>
              <a:rPr lang="en-US" sz="2000" dirty="0"/>
              <a:t>Tape measures, or measuring tapes, are great for measurements </a:t>
            </a:r>
            <a:br>
              <a:rPr lang="en-US" sz="2000" dirty="0"/>
            </a:br>
            <a:r>
              <a:rPr lang="en-US" sz="2000" dirty="0"/>
              <a:t>for a range of lengths. Folding rules are usually 6 feet or 2 meters </a:t>
            </a:r>
            <a:br>
              <a:rPr lang="en-US" sz="2000" dirty="0"/>
            </a:br>
            <a:r>
              <a:rPr lang="en-US" sz="2000" dirty="0"/>
              <a:t>long and remain rigid, which has its advantages as well. </a:t>
            </a:r>
          </a:p>
        </p:txBody>
      </p:sp>
      <p:pic>
        <p:nvPicPr>
          <p:cNvPr id="5" name="Picture 4" descr="00103-15_F2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9512" y="2550577"/>
            <a:ext cx="2445833" cy="2644055"/>
          </a:xfrm>
          <a:prstGeom prst="rect">
            <a:avLst/>
          </a:prstGeom>
        </p:spPr>
      </p:pic>
      <p:pic>
        <p:nvPicPr>
          <p:cNvPr id="6" name="Picture 5" descr="00103-15_F24.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14238" y="2550577"/>
            <a:ext cx="4684418" cy="2846119"/>
          </a:xfrm>
          <a:prstGeom prst="rect">
            <a:avLst/>
          </a:prstGeom>
        </p:spPr>
      </p:pic>
    </p:spTree>
    <p:extLst>
      <p:ext uri="{BB962C8B-B14F-4D97-AF65-F5344CB8AC3E}">
        <p14:creationId xmlns:p14="http://schemas.microsoft.com/office/powerpoint/2010/main" val="1076627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2.2.1 – Level Use</a:t>
            </a:r>
            <a:endParaRPr lang="en-US" dirty="0"/>
          </a:p>
        </p:txBody>
      </p:sp>
      <p:sp>
        <p:nvSpPr>
          <p:cNvPr id="3" name="Footer Placeholder 2"/>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pic>
        <p:nvPicPr>
          <p:cNvPr id="5" name="Content Placeholder 4" descr="00103-15_F27.jpg"/>
          <p:cNvPicPr>
            <a:picLocks noGrp="1" noChangeAspect="1"/>
          </p:cNvPicPr>
          <p:nvPr>
            <p:ph sz="quarter" idx="11"/>
          </p:nvPr>
        </p:nvPicPr>
        <p:blipFill>
          <a:blip r:embed="rId3" cstate="print">
            <a:extLst>
              <a:ext uri="{28A0092B-C50C-407E-A947-70E740481C1C}">
                <a14:useLocalDpi xmlns:a14="http://schemas.microsoft.com/office/drawing/2010/main"/>
              </a:ext>
            </a:extLst>
          </a:blip>
          <a:srcRect l="-64932" r="-64932"/>
          <a:stretch>
            <a:fillRect/>
          </a:stretch>
        </p:blipFill>
        <p:spPr>
          <a:xfrm>
            <a:off x="268792" y="1150662"/>
            <a:ext cx="8606416" cy="5232400"/>
          </a:xfrm>
        </p:spPr>
      </p:pic>
    </p:spTree>
    <p:extLst>
      <p:ext uri="{BB962C8B-B14F-4D97-AF65-F5344CB8AC3E}">
        <p14:creationId xmlns:p14="http://schemas.microsoft.com/office/powerpoint/2010/main" val="17177599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2.2.5 – Squares </a:t>
            </a:r>
            <a:endParaRPr lang="en-US" dirty="0"/>
          </a:p>
        </p:txBody>
      </p:sp>
      <p:sp>
        <p:nvSpPr>
          <p:cNvPr id="3" name="Footer Placeholder 2"/>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
        <p:nvSpPr>
          <p:cNvPr id="4" name="Content Placeholder 3"/>
          <p:cNvSpPr>
            <a:spLocks noGrp="1"/>
          </p:cNvSpPr>
          <p:nvPr>
            <p:ph sz="quarter" idx="11"/>
          </p:nvPr>
        </p:nvSpPr>
        <p:spPr/>
        <p:txBody>
          <a:bodyPr/>
          <a:lstStyle/>
          <a:p>
            <a:pPr marL="0" indent="0" algn="ctr">
              <a:buNone/>
            </a:pPr>
            <a:r>
              <a:rPr lang="en-US" sz="2400" dirty="0"/>
              <a:t>A pipefitter’s square looks like a carpenter’s square from a distance, but the tables and formulas marked on it are different. They are best for large stock and checking </a:t>
            </a:r>
            <a:r>
              <a:rPr lang="en-US" sz="2400" dirty="0" smtClean="0"/>
              <a:t>framing.</a:t>
            </a:r>
            <a:endParaRPr lang="en-US" sz="2400" dirty="0"/>
          </a:p>
        </p:txBody>
      </p:sp>
      <p:pic>
        <p:nvPicPr>
          <p:cNvPr id="5" name="Picture 4" descr="00103-15_F3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17319" y="2440732"/>
            <a:ext cx="4684418" cy="3736545"/>
          </a:xfrm>
          <a:prstGeom prst="rect">
            <a:avLst/>
          </a:prstGeom>
        </p:spPr>
      </p:pic>
      <p:sp>
        <p:nvSpPr>
          <p:cNvPr id="6" name="Rectangle 5"/>
          <p:cNvSpPr/>
          <p:nvPr/>
        </p:nvSpPr>
        <p:spPr>
          <a:xfrm>
            <a:off x="269056" y="1092993"/>
            <a:ext cx="8606152" cy="461665"/>
          </a:xfrm>
          <a:prstGeom prst="rect">
            <a:avLst/>
          </a:prstGeom>
        </p:spPr>
        <p:txBody>
          <a:bodyPr wrap="square">
            <a:spAutoFit/>
          </a:bodyPr>
          <a:lstStyle/>
          <a:p>
            <a:pPr algn="ctr"/>
            <a:r>
              <a:rPr lang="en-US" dirty="0"/>
              <a:t>The combination square can mark 90-degree angles and … </a:t>
            </a:r>
          </a:p>
        </p:txBody>
      </p:sp>
      <p:pic>
        <p:nvPicPr>
          <p:cNvPr id="7" name="Picture 6" descr="00103-15_F32.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67251" y="1668170"/>
            <a:ext cx="3606339" cy="4684105"/>
          </a:xfrm>
          <a:prstGeom prst="rect">
            <a:avLst/>
          </a:prstGeom>
        </p:spPr>
      </p:pic>
      <p:sp>
        <p:nvSpPr>
          <p:cNvPr id="8" name="Rectangle 7"/>
          <p:cNvSpPr/>
          <p:nvPr/>
        </p:nvSpPr>
        <p:spPr>
          <a:xfrm>
            <a:off x="269056" y="1093788"/>
            <a:ext cx="8606152" cy="1200328"/>
          </a:xfrm>
          <a:prstGeom prst="rect">
            <a:avLst/>
          </a:prstGeom>
        </p:spPr>
        <p:txBody>
          <a:bodyPr wrap="square">
            <a:spAutoFit/>
          </a:bodyPr>
          <a:lstStyle/>
          <a:p>
            <a:pPr algn="ctr"/>
            <a:r>
              <a:rPr lang="en-US" dirty="0"/>
              <a:t>…45-degree angles. It is limited somewhat by its size and design to scribing lines rather than checking framing for a square condition. </a:t>
            </a:r>
          </a:p>
        </p:txBody>
      </p:sp>
      <p:pic>
        <p:nvPicPr>
          <p:cNvPr id="9" name="Picture 8" descr="00103-15_F33.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25455" y="2331230"/>
            <a:ext cx="5668146" cy="4021045"/>
          </a:xfrm>
          <a:prstGeom prst="rect">
            <a:avLst/>
          </a:prstGeom>
        </p:spPr>
      </p:pic>
    </p:spTree>
    <p:extLst>
      <p:ext uri="{BB962C8B-B14F-4D97-AF65-F5344CB8AC3E}">
        <p14:creationId xmlns:p14="http://schemas.microsoft.com/office/powerpoint/2010/main" val="1670553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6" grpId="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056" y="484728"/>
            <a:ext cx="9133222" cy="505605"/>
          </a:xfrm>
        </p:spPr>
        <p:txBody>
          <a:bodyPr/>
          <a:lstStyle/>
          <a:p>
            <a:r>
              <a:rPr lang="en-US" sz="2600" dirty="0" smtClean="0"/>
              <a:t>Sections 2.2.6 </a:t>
            </a:r>
            <a:r>
              <a:rPr lang="en-US" sz="2600" smtClean="0"/>
              <a:t>to 2.2.8 </a:t>
            </a:r>
            <a:r>
              <a:rPr lang="en-US" sz="2600" dirty="0" smtClean="0"/>
              <a:t>– Plumb Bobs and Chalk Lines</a:t>
            </a:r>
            <a:endParaRPr lang="en-US" sz="2600" dirty="0"/>
          </a:p>
        </p:txBody>
      </p:sp>
      <p:sp>
        <p:nvSpPr>
          <p:cNvPr id="3" name="Footer Placeholder 2"/>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
        <p:nvSpPr>
          <p:cNvPr id="4" name="Content Placeholder 3"/>
          <p:cNvSpPr>
            <a:spLocks noGrp="1"/>
          </p:cNvSpPr>
          <p:nvPr>
            <p:ph sz="quarter" idx="11"/>
          </p:nvPr>
        </p:nvSpPr>
        <p:spPr/>
        <p:txBody>
          <a:bodyPr/>
          <a:lstStyle/>
          <a:p>
            <a:pPr marL="0" indent="0" algn="ctr">
              <a:buNone/>
            </a:pPr>
            <a:r>
              <a:rPr lang="en-US" sz="2400" dirty="0" smtClean="0"/>
              <a:t>Plumb </a:t>
            </a:r>
            <a:r>
              <a:rPr lang="en-US" sz="2400" dirty="0"/>
              <a:t>bobs can identify a point directly beneath another point. Once this point is identified,… </a:t>
            </a:r>
          </a:p>
        </p:txBody>
      </p:sp>
      <p:pic>
        <p:nvPicPr>
          <p:cNvPr id="5" name="Picture 4" descr="00103-15_F3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40785" y="2067911"/>
            <a:ext cx="4251477" cy="4258277"/>
          </a:xfrm>
          <a:prstGeom prst="rect">
            <a:avLst/>
          </a:prstGeom>
        </p:spPr>
      </p:pic>
      <p:sp>
        <p:nvSpPr>
          <p:cNvPr id="6" name="Rectangle 5"/>
          <p:cNvSpPr/>
          <p:nvPr/>
        </p:nvSpPr>
        <p:spPr>
          <a:xfrm>
            <a:off x="268792" y="1097905"/>
            <a:ext cx="8606416" cy="861774"/>
          </a:xfrm>
          <a:prstGeom prst="rect">
            <a:avLst/>
          </a:prstGeom>
        </p:spPr>
        <p:txBody>
          <a:bodyPr wrap="square">
            <a:spAutoFit/>
          </a:bodyPr>
          <a:lstStyle/>
          <a:p>
            <a:pPr algn="ctr"/>
            <a:r>
              <a:rPr lang="en-US" dirty="0"/>
              <a:t>… a chalk line can be used to place a straight line between points. </a:t>
            </a:r>
          </a:p>
        </p:txBody>
      </p:sp>
      <p:pic>
        <p:nvPicPr>
          <p:cNvPr id="7" name="Picture 6" descr="00103-15_F37.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83098" y="2121414"/>
            <a:ext cx="5152860" cy="4103331"/>
          </a:xfrm>
          <a:prstGeom prst="rect">
            <a:avLst/>
          </a:prstGeom>
        </p:spPr>
      </p:pic>
    </p:spTree>
    <p:extLst>
      <p:ext uri="{BB962C8B-B14F-4D97-AF65-F5344CB8AC3E}">
        <p14:creationId xmlns:p14="http://schemas.microsoft.com/office/powerpoint/2010/main" val="3330570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Session…</a:t>
            </a:r>
            <a:endParaRPr lang="en-US" dirty="0"/>
          </a:p>
        </p:txBody>
      </p:sp>
      <p:sp>
        <p:nvSpPr>
          <p:cNvPr id="5" name="Text Placeholder 4"/>
          <p:cNvSpPr>
            <a:spLocks noGrp="1"/>
          </p:cNvSpPr>
          <p:nvPr>
            <p:ph type="body" sz="quarter" idx="11"/>
          </p:nvPr>
        </p:nvSpPr>
        <p:spPr/>
        <p:txBody>
          <a:bodyPr/>
          <a:lstStyle/>
          <a:p>
            <a:pPr marL="0" indent="0" algn="ctr">
              <a:buNone/>
            </a:pPr>
            <a:endParaRPr lang="en-US" sz="2800" b="1" u="sng" dirty="0" smtClean="0"/>
          </a:p>
          <a:p>
            <a:pPr marL="0" indent="0" algn="ctr">
              <a:buNone/>
            </a:pPr>
            <a:r>
              <a:rPr lang="en-US" sz="2800" b="1" dirty="0" smtClean="0"/>
              <a:t>CUTTING </a:t>
            </a:r>
            <a:r>
              <a:rPr lang="en-US" sz="2800" b="1" dirty="0"/>
              <a:t>and SHAPING TOOLS; </a:t>
            </a:r>
            <a:br>
              <a:rPr lang="en-US" sz="2800" b="1" dirty="0"/>
            </a:br>
            <a:r>
              <a:rPr lang="en-US" sz="2800" b="1" dirty="0"/>
              <a:t>OTHER COMMON HAND TOOLS</a:t>
            </a:r>
            <a:endParaRPr lang="en-US" sz="2800" dirty="0"/>
          </a:p>
          <a:p>
            <a:pPr marL="0" indent="0" algn="ctr">
              <a:buNone/>
            </a:pPr>
            <a:r>
              <a:rPr lang="en-US" sz="2800" dirty="0"/>
              <a:t> </a:t>
            </a:r>
          </a:p>
          <a:p>
            <a:pPr marL="0" indent="0" algn="ctr">
              <a:buNone/>
            </a:pPr>
            <a:r>
              <a:rPr lang="en-US" sz="2800" dirty="0"/>
              <a:t>Read Sections 3.0.0 through </a:t>
            </a:r>
            <a:r>
              <a:rPr lang="en-US" sz="2800" dirty="0" smtClean="0"/>
              <a:t>4.3.1. </a:t>
            </a:r>
            <a:r>
              <a:rPr lang="en-US" sz="2800" dirty="0"/>
              <a:t>Complete the Section Reviews for all module sections.</a:t>
            </a:r>
          </a:p>
          <a:p>
            <a:pPr marL="0" indent="0" algn="ctr">
              <a:buNone/>
            </a:pPr>
            <a:endParaRPr lang="en-US" sz="2800" dirty="0"/>
          </a:p>
        </p:txBody>
      </p:sp>
      <p:sp>
        <p:nvSpPr>
          <p:cNvPr id="3" name="Footer Placeholder 2"/>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19148732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9777"/>
            <a:ext cx="9144000" cy="682483"/>
          </a:xfrm>
          <a:prstGeom prst="rect">
            <a:avLst/>
          </a:prstGeom>
          <a:solidFill>
            <a:srgbClr val="A8351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200" b="1" dirty="0" smtClean="0"/>
              <a:t>Session 1: Common Hand Tools</a:t>
            </a:r>
            <a:endParaRPr lang="en-US" sz="3200" b="1" dirty="0"/>
          </a:p>
        </p:txBody>
      </p:sp>
    </p:spTree>
    <p:extLst>
      <p:ext uri="{BB962C8B-B14F-4D97-AF65-F5344CB8AC3E}">
        <p14:creationId xmlns:p14="http://schemas.microsoft.com/office/powerpoint/2010/main" val="23905843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One Objectives</a:t>
            </a:r>
            <a:endParaRPr lang="en-US" dirty="0"/>
          </a:p>
        </p:txBody>
      </p:sp>
      <p:sp>
        <p:nvSpPr>
          <p:cNvPr id="3" name="Text Placeholder 2"/>
          <p:cNvSpPr>
            <a:spLocks noGrp="1"/>
          </p:cNvSpPr>
          <p:nvPr>
            <p:ph type="body" sz="quarter" idx="11"/>
          </p:nvPr>
        </p:nvSpPr>
        <p:spPr/>
        <p:txBody>
          <a:bodyPr/>
          <a:lstStyle/>
          <a:p>
            <a:pPr marL="0" indent="0">
              <a:buNone/>
            </a:pPr>
            <a:r>
              <a:rPr lang="en-US" sz="1800" b="1" dirty="0"/>
              <a:t>When trainees have completed this session, they should be able to do the following</a:t>
            </a:r>
            <a:r>
              <a:rPr lang="en-US" sz="1800" b="1" dirty="0" smtClean="0"/>
              <a:t>:</a:t>
            </a:r>
          </a:p>
          <a:p>
            <a:pPr marL="0" indent="0">
              <a:buNone/>
            </a:pPr>
            <a:endParaRPr lang="en-US" sz="1000" dirty="0"/>
          </a:p>
          <a:p>
            <a:pPr marL="346075" indent="-346075">
              <a:buFont typeface="+mj-lt"/>
              <a:buAutoNum type="arabicPeriod"/>
            </a:pPr>
            <a:r>
              <a:rPr lang="en-US" sz="1800" dirty="0" smtClean="0"/>
              <a:t>Identify </a:t>
            </a:r>
            <a:r>
              <a:rPr lang="en-US" sz="1800" dirty="0"/>
              <a:t>and explain how to use various types of hand tools.</a:t>
            </a:r>
          </a:p>
          <a:p>
            <a:pPr marL="690563" lvl="1" indent="-344488">
              <a:buFont typeface="+mj-lt"/>
              <a:buAutoNum type="alphaLcPeriod"/>
            </a:pPr>
            <a:r>
              <a:rPr lang="en-US" sz="1800" dirty="0" smtClean="0"/>
              <a:t>Identify </a:t>
            </a:r>
            <a:r>
              <a:rPr lang="en-US" sz="1800" dirty="0"/>
              <a:t>and explain how to use various types of hammers and demolition tools.</a:t>
            </a:r>
          </a:p>
          <a:p>
            <a:pPr marL="690563" lvl="1" indent="-344488">
              <a:buFont typeface="+mj-lt"/>
              <a:buAutoNum type="alphaLcPeriod"/>
            </a:pPr>
            <a:r>
              <a:rPr lang="en-US" sz="1800" dirty="0" smtClean="0"/>
              <a:t>Identify </a:t>
            </a:r>
            <a:r>
              <a:rPr lang="en-US" sz="1800" dirty="0"/>
              <a:t>and explain how to use various types of chisels and punches.</a:t>
            </a:r>
          </a:p>
          <a:p>
            <a:pPr marL="690563" lvl="1" indent="-344488">
              <a:buFont typeface="+mj-lt"/>
              <a:buAutoNum type="alphaLcPeriod"/>
            </a:pPr>
            <a:r>
              <a:rPr lang="en-US" sz="1800" dirty="0" smtClean="0"/>
              <a:t>Identify </a:t>
            </a:r>
            <a:r>
              <a:rPr lang="en-US" sz="1800" dirty="0"/>
              <a:t>and explain how to use various types of screwdrivers.</a:t>
            </a:r>
          </a:p>
          <a:p>
            <a:pPr marL="690563" lvl="1" indent="-344488">
              <a:buFont typeface="+mj-lt"/>
              <a:buAutoNum type="alphaLcPeriod"/>
            </a:pPr>
            <a:r>
              <a:rPr lang="en-US" sz="1800" dirty="0" smtClean="0"/>
              <a:t>Identify </a:t>
            </a:r>
            <a:r>
              <a:rPr lang="en-US" sz="1800" dirty="0"/>
              <a:t>and explain how to use various types of non-adjustable and adjustable wrenches.</a:t>
            </a:r>
          </a:p>
          <a:p>
            <a:pPr marL="690563" lvl="1" indent="-344488">
              <a:buFont typeface="+mj-lt"/>
              <a:buAutoNum type="alphaLcPeriod"/>
            </a:pPr>
            <a:r>
              <a:rPr lang="en-US" sz="1800" dirty="0" smtClean="0"/>
              <a:t>Identify </a:t>
            </a:r>
            <a:r>
              <a:rPr lang="en-US" sz="1800" dirty="0"/>
              <a:t>and explain how to use various types of socket and torque wrenches.</a:t>
            </a:r>
          </a:p>
          <a:p>
            <a:pPr marL="690563" lvl="1" indent="-344488">
              <a:buFont typeface="+mj-lt"/>
              <a:buAutoNum type="alphaLcPeriod"/>
            </a:pPr>
            <a:r>
              <a:rPr lang="en-US" sz="1800" dirty="0" smtClean="0"/>
              <a:t>Identify </a:t>
            </a:r>
            <a:r>
              <a:rPr lang="en-US" sz="1800" dirty="0"/>
              <a:t>and explain how to use various types of pliers and wire cutters. </a:t>
            </a:r>
          </a:p>
        </p:txBody>
      </p:sp>
      <p:sp>
        <p:nvSpPr>
          <p:cNvPr id="4" name="Footer Placeholder 3"/>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
        <p:nvSpPr>
          <p:cNvPr id="5" name="Rectangle 4"/>
          <p:cNvSpPr/>
          <p:nvPr/>
        </p:nvSpPr>
        <p:spPr>
          <a:xfrm>
            <a:off x="505632" y="2412262"/>
            <a:ext cx="8125386" cy="1635063"/>
          </a:xfrm>
          <a:prstGeom prst="rect">
            <a:avLst/>
          </a:prstGeom>
        </p:spPr>
        <p:txBody>
          <a:bodyPr wrap="square">
            <a:spAutoFit/>
          </a:bodyPr>
          <a:lstStyle/>
          <a:p>
            <a:pPr marL="342900" indent="-342900">
              <a:spcBef>
                <a:spcPts val="413"/>
              </a:spcBef>
              <a:buFont typeface="+mj-lt"/>
              <a:buAutoNum type="arabicPeriod" startAt="2"/>
            </a:pPr>
            <a:r>
              <a:rPr lang="en-US" sz="1800" dirty="0">
                <a:solidFill>
                  <a:srgbClr val="FFFFFF"/>
                </a:solidFill>
              </a:rPr>
              <a:t>Identify and describe how to use various types of measurement and layout tools.</a:t>
            </a:r>
          </a:p>
          <a:p>
            <a:pPr lvl="1">
              <a:spcBef>
                <a:spcPts val="413"/>
              </a:spcBef>
              <a:buFont typeface="+mj-lt"/>
              <a:buAutoNum type="alphaLcPeriod"/>
            </a:pPr>
            <a:r>
              <a:rPr lang="en-US" sz="1800" dirty="0">
                <a:solidFill>
                  <a:srgbClr val="FFFFFF"/>
                </a:solidFill>
              </a:rPr>
              <a:t>Identify and explain how to use rules and other measuring tools.</a:t>
            </a:r>
          </a:p>
          <a:p>
            <a:pPr lvl="1">
              <a:spcBef>
                <a:spcPts val="413"/>
              </a:spcBef>
              <a:buFont typeface="+mj-lt"/>
              <a:buAutoNum type="alphaLcPeriod"/>
            </a:pPr>
            <a:r>
              <a:rPr lang="en-US" sz="1800" dirty="0">
                <a:solidFill>
                  <a:srgbClr val="FFFFFF"/>
                </a:solidFill>
              </a:rPr>
              <a:t>Identify and explain how to use various types of levels and layout tools.</a:t>
            </a:r>
          </a:p>
          <a:p>
            <a:pPr marL="0" indent="0">
              <a:spcBef>
                <a:spcPts val="413"/>
              </a:spcBef>
              <a:buNone/>
            </a:pPr>
            <a:endParaRPr lang="en-US" sz="1800" dirty="0">
              <a:solidFill>
                <a:srgbClr val="FFFFFF"/>
              </a:solidFill>
            </a:endParaRPr>
          </a:p>
        </p:txBody>
      </p:sp>
      <p:sp>
        <p:nvSpPr>
          <p:cNvPr id="6" name="Rectangle 5"/>
          <p:cNvSpPr/>
          <p:nvPr/>
        </p:nvSpPr>
        <p:spPr>
          <a:xfrm>
            <a:off x="505632" y="1575296"/>
            <a:ext cx="8125386" cy="4139595"/>
          </a:xfrm>
          <a:prstGeom prst="rect">
            <a:avLst/>
          </a:prstGeom>
        </p:spPr>
        <p:txBody>
          <a:bodyPr wrap="square">
            <a:spAutoFit/>
          </a:bodyPr>
          <a:lstStyle/>
          <a:p>
            <a:r>
              <a:rPr lang="en-US" sz="2000" b="1" dirty="0">
                <a:solidFill>
                  <a:srgbClr val="FFFFFF"/>
                </a:solidFill>
              </a:rPr>
              <a:t>Related Performance Tasks</a:t>
            </a:r>
            <a:r>
              <a:rPr lang="en-US" sz="2000" b="1" dirty="0" smtClean="0">
                <a:solidFill>
                  <a:srgbClr val="FFFFFF"/>
                </a:solidFill>
              </a:rPr>
              <a:t>:</a:t>
            </a:r>
          </a:p>
          <a:p>
            <a:endParaRPr lang="en-US" sz="1400" dirty="0">
              <a:solidFill>
                <a:srgbClr val="FFFFFF"/>
              </a:solidFill>
            </a:endParaRPr>
          </a:p>
          <a:p>
            <a:pPr marL="346075" indent="-346075">
              <a:buFont typeface="+mj-lt"/>
              <a:buAutoNum type="arabicPeriod"/>
            </a:pPr>
            <a:r>
              <a:rPr lang="en-US" sz="1900" dirty="0" smtClean="0">
                <a:solidFill>
                  <a:srgbClr val="FFFFFF"/>
                </a:solidFill>
              </a:rPr>
              <a:t>Visually </a:t>
            </a:r>
            <a:r>
              <a:rPr lang="en-US" sz="1900" dirty="0">
                <a:solidFill>
                  <a:srgbClr val="FFFFFF"/>
                </a:solidFill>
              </a:rPr>
              <a:t>inspect the following tools to determine if they are safe to use:</a:t>
            </a:r>
          </a:p>
          <a:p>
            <a:pPr marL="690563" lvl="1" indent="-344488">
              <a:buFont typeface="Arial"/>
              <a:buChar char="•"/>
            </a:pPr>
            <a:r>
              <a:rPr lang="en-US" sz="1900" dirty="0" smtClean="0">
                <a:solidFill>
                  <a:srgbClr val="FFFFFF"/>
                </a:solidFill>
              </a:rPr>
              <a:t>Hammer </a:t>
            </a:r>
            <a:r>
              <a:rPr lang="en-US" sz="1900" dirty="0">
                <a:solidFill>
                  <a:srgbClr val="FFFFFF"/>
                </a:solidFill>
              </a:rPr>
              <a:t>or demolition tool</a:t>
            </a:r>
          </a:p>
          <a:p>
            <a:pPr marL="690563" lvl="1" indent="-344488">
              <a:buFont typeface="Arial"/>
              <a:buChar char="•"/>
            </a:pPr>
            <a:r>
              <a:rPr lang="en-US" sz="1900" dirty="0" smtClean="0">
                <a:solidFill>
                  <a:srgbClr val="FFFFFF"/>
                </a:solidFill>
              </a:rPr>
              <a:t>Chisel </a:t>
            </a:r>
            <a:r>
              <a:rPr lang="en-US" sz="1900" dirty="0">
                <a:solidFill>
                  <a:srgbClr val="FFFFFF"/>
                </a:solidFill>
              </a:rPr>
              <a:t>or punch</a:t>
            </a:r>
          </a:p>
          <a:p>
            <a:pPr marL="690563" lvl="1" indent="-344488">
              <a:buFont typeface="Arial"/>
              <a:buChar char="•"/>
            </a:pPr>
            <a:r>
              <a:rPr lang="en-US" sz="1900" dirty="0" smtClean="0">
                <a:solidFill>
                  <a:srgbClr val="FFFFFF"/>
                </a:solidFill>
              </a:rPr>
              <a:t>Screwdriver</a:t>
            </a:r>
            <a:endParaRPr lang="en-US" sz="1900" dirty="0">
              <a:solidFill>
                <a:srgbClr val="FFFFFF"/>
              </a:solidFill>
            </a:endParaRPr>
          </a:p>
          <a:p>
            <a:pPr marL="690563" lvl="1" indent="-344488">
              <a:buFont typeface="Arial"/>
              <a:buChar char="•"/>
            </a:pPr>
            <a:r>
              <a:rPr lang="en-US" sz="1900" dirty="0" smtClean="0">
                <a:solidFill>
                  <a:srgbClr val="FFFFFF"/>
                </a:solidFill>
              </a:rPr>
              <a:t>Adjustable </a:t>
            </a:r>
            <a:r>
              <a:rPr lang="en-US" sz="1900" dirty="0">
                <a:solidFill>
                  <a:srgbClr val="FFFFFF"/>
                </a:solidFill>
              </a:rPr>
              <a:t>or non-adjustable wrench</a:t>
            </a:r>
          </a:p>
          <a:p>
            <a:pPr marL="690563" lvl="1" indent="-344488">
              <a:buFont typeface="Arial"/>
              <a:buChar char="•"/>
            </a:pPr>
            <a:r>
              <a:rPr lang="en-US" sz="1900" dirty="0" smtClean="0">
                <a:solidFill>
                  <a:srgbClr val="FFFFFF"/>
                </a:solidFill>
              </a:rPr>
              <a:t>Socket</a:t>
            </a:r>
            <a:endParaRPr lang="en-US" sz="1900" dirty="0">
              <a:solidFill>
                <a:srgbClr val="FFFFFF"/>
              </a:solidFill>
            </a:endParaRPr>
          </a:p>
          <a:p>
            <a:pPr marL="690563" lvl="1" indent="-344488">
              <a:buFont typeface="Arial"/>
              <a:buChar char="•"/>
            </a:pPr>
            <a:r>
              <a:rPr lang="en-US" sz="1900" dirty="0" smtClean="0">
                <a:solidFill>
                  <a:srgbClr val="FFFFFF"/>
                </a:solidFill>
              </a:rPr>
              <a:t>Torque </a:t>
            </a:r>
            <a:r>
              <a:rPr lang="en-US" sz="1900" dirty="0">
                <a:solidFill>
                  <a:srgbClr val="FFFFFF"/>
                </a:solidFill>
              </a:rPr>
              <a:t>wrench</a:t>
            </a:r>
          </a:p>
          <a:p>
            <a:pPr marL="690563" lvl="1" indent="-344488">
              <a:buFont typeface="Arial"/>
              <a:buChar char="•"/>
            </a:pPr>
            <a:r>
              <a:rPr lang="en-US" sz="1900" dirty="0" smtClean="0">
                <a:solidFill>
                  <a:srgbClr val="FFFFFF"/>
                </a:solidFill>
              </a:rPr>
              <a:t>Pliers</a:t>
            </a:r>
            <a:endParaRPr lang="en-US" sz="1900" dirty="0">
              <a:solidFill>
                <a:srgbClr val="FFFFFF"/>
              </a:solidFill>
            </a:endParaRPr>
          </a:p>
          <a:p>
            <a:pPr marL="690563" lvl="1" indent="-344488">
              <a:buFont typeface="Arial"/>
              <a:buChar char="•"/>
            </a:pPr>
            <a:r>
              <a:rPr lang="en-US" sz="1900" dirty="0" smtClean="0">
                <a:solidFill>
                  <a:srgbClr val="FFFFFF"/>
                </a:solidFill>
              </a:rPr>
              <a:t>Wire </a:t>
            </a:r>
            <a:r>
              <a:rPr lang="en-US" sz="1900" dirty="0">
                <a:solidFill>
                  <a:srgbClr val="FFFFFF"/>
                </a:solidFill>
              </a:rPr>
              <a:t>cutters</a:t>
            </a:r>
          </a:p>
          <a:p>
            <a:pPr marL="690563" lvl="1" indent="-344488">
              <a:buFont typeface="Arial"/>
              <a:buChar char="•"/>
            </a:pPr>
            <a:r>
              <a:rPr lang="en-US" sz="1900" dirty="0" smtClean="0">
                <a:solidFill>
                  <a:srgbClr val="FFFFFF"/>
                </a:solidFill>
              </a:rPr>
              <a:t>Measuring </a:t>
            </a:r>
            <a:r>
              <a:rPr lang="en-US" sz="1900" dirty="0">
                <a:solidFill>
                  <a:srgbClr val="FFFFFF"/>
                </a:solidFill>
              </a:rPr>
              <a:t>tool</a:t>
            </a:r>
          </a:p>
          <a:p>
            <a:pPr marL="690563" lvl="1" indent="-344488">
              <a:buFont typeface="Arial"/>
              <a:buChar char="•"/>
            </a:pPr>
            <a:r>
              <a:rPr lang="en-US" sz="1900" dirty="0" smtClean="0">
                <a:solidFill>
                  <a:srgbClr val="FFFFFF"/>
                </a:solidFill>
              </a:rPr>
              <a:t>Layout </a:t>
            </a:r>
            <a:r>
              <a:rPr lang="en-US" sz="1900" dirty="0">
                <a:solidFill>
                  <a:srgbClr val="FFFFFF"/>
                </a:solidFill>
              </a:rPr>
              <a:t>tool</a:t>
            </a:r>
          </a:p>
          <a:p>
            <a:pPr marL="690563" lvl="1" indent="-344488">
              <a:buFont typeface="Arial"/>
              <a:buChar char="•"/>
            </a:pPr>
            <a:r>
              <a:rPr lang="en-US" sz="2000" dirty="0" smtClean="0">
                <a:solidFill>
                  <a:srgbClr val="FFFFFF"/>
                </a:solidFill>
              </a:rPr>
              <a:t>Level</a:t>
            </a:r>
            <a:endParaRPr lang="en-US" sz="2000" dirty="0">
              <a:solidFill>
                <a:srgbClr val="FFFFFF"/>
              </a:solidFill>
            </a:endParaRPr>
          </a:p>
        </p:txBody>
      </p:sp>
      <p:sp>
        <p:nvSpPr>
          <p:cNvPr id="7" name="Rectangle 6"/>
          <p:cNvSpPr/>
          <p:nvPr/>
        </p:nvSpPr>
        <p:spPr>
          <a:xfrm>
            <a:off x="512523" y="2092944"/>
            <a:ext cx="8125386" cy="3908762"/>
          </a:xfrm>
          <a:prstGeom prst="rect">
            <a:avLst/>
          </a:prstGeom>
        </p:spPr>
        <p:txBody>
          <a:bodyPr wrap="square">
            <a:spAutoFit/>
          </a:bodyPr>
          <a:lstStyle/>
          <a:p>
            <a:pPr marL="346075" indent="-346075">
              <a:buFont typeface="+mj-lt"/>
              <a:buAutoNum type="arabicPeriod" startAt="2"/>
            </a:pPr>
            <a:r>
              <a:rPr lang="en-US" sz="2000" dirty="0" smtClean="0">
                <a:solidFill>
                  <a:srgbClr val="FFFFFF"/>
                </a:solidFill>
              </a:rPr>
              <a:t>Safely </a:t>
            </a:r>
            <a:r>
              <a:rPr lang="en-US" sz="2000" dirty="0">
                <a:solidFill>
                  <a:srgbClr val="FFFFFF"/>
                </a:solidFill>
              </a:rPr>
              <a:t>and properly use the following tools:</a:t>
            </a:r>
          </a:p>
          <a:p>
            <a:pPr marL="630238" lvl="1" indent="-284163">
              <a:buFont typeface="Arial"/>
              <a:buChar char="•"/>
            </a:pPr>
            <a:r>
              <a:rPr lang="en-US" sz="2000" dirty="0" smtClean="0">
                <a:solidFill>
                  <a:srgbClr val="FFFFFF"/>
                </a:solidFill>
              </a:rPr>
              <a:t>Hammer </a:t>
            </a:r>
            <a:r>
              <a:rPr lang="en-US" sz="2000" dirty="0">
                <a:solidFill>
                  <a:srgbClr val="FFFFFF"/>
                </a:solidFill>
              </a:rPr>
              <a:t>or demolition tool</a:t>
            </a:r>
          </a:p>
          <a:p>
            <a:pPr marL="630238" lvl="1" indent="-284163">
              <a:buFont typeface="Arial"/>
              <a:buChar char="•"/>
            </a:pPr>
            <a:r>
              <a:rPr lang="en-US" sz="2000" dirty="0" smtClean="0">
                <a:solidFill>
                  <a:srgbClr val="FFFFFF"/>
                </a:solidFill>
              </a:rPr>
              <a:t>Chisel </a:t>
            </a:r>
            <a:r>
              <a:rPr lang="en-US" sz="2000" dirty="0">
                <a:solidFill>
                  <a:srgbClr val="FFFFFF"/>
                </a:solidFill>
              </a:rPr>
              <a:t>or punch</a:t>
            </a:r>
          </a:p>
          <a:p>
            <a:pPr marL="630238" lvl="1" indent="-284163">
              <a:buFont typeface="Arial"/>
              <a:buChar char="•"/>
            </a:pPr>
            <a:r>
              <a:rPr lang="en-US" sz="2000" dirty="0" smtClean="0">
                <a:solidFill>
                  <a:srgbClr val="FFFFFF"/>
                </a:solidFill>
              </a:rPr>
              <a:t>Screwdriver</a:t>
            </a:r>
            <a:endParaRPr lang="en-US" sz="2000" dirty="0">
              <a:solidFill>
                <a:srgbClr val="FFFFFF"/>
              </a:solidFill>
            </a:endParaRPr>
          </a:p>
          <a:p>
            <a:pPr marL="630238" lvl="1" indent="-284163">
              <a:buFont typeface="Arial"/>
              <a:buChar char="•"/>
            </a:pPr>
            <a:r>
              <a:rPr lang="en-US" sz="2000" dirty="0" smtClean="0">
                <a:solidFill>
                  <a:srgbClr val="FFFFFF"/>
                </a:solidFill>
              </a:rPr>
              <a:t>Adjustable </a:t>
            </a:r>
            <a:r>
              <a:rPr lang="en-US" sz="2000" dirty="0">
                <a:solidFill>
                  <a:srgbClr val="FFFFFF"/>
                </a:solidFill>
              </a:rPr>
              <a:t>or non-adjustable wrench</a:t>
            </a:r>
          </a:p>
          <a:p>
            <a:pPr marL="630238" lvl="1" indent="-284163">
              <a:buFont typeface="Arial"/>
              <a:buChar char="•"/>
            </a:pPr>
            <a:r>
              <a:rPr lang="en-US" sz="2000" dirty="0" smtClean="0">
                <a:solidFill>
                  <a:srgbClr val="FFFFFF"/>
                </a:solidFill>
              </a:rPr>
              <a:t>Socket</a:t>
            </a:r>
            <a:endParaRPr lang="en-US" sz="2000" dirty="0">
              <a:solidFill>
                <a:srgbClr val="FFFFFF"/>
              </a:solidFill>
            </a:endParaRPr>
          </a:p>
          <a:p>
            <a:pPr marL="630238" lvl="1" indent="-284163">
              <a:buFont typeface="Arial"/>
              <a:buChar char="•"/>
            </a:pPr>
            <a:r>
              <a:rPr lang="en-US" sz="2000" dirty="0" smtClean="0">
                <a:solidFill>
                  <a:srgbClr val="FFFFFF"/>
                </a:solidFill>
              </a:rPr>
              <a:t>Torque </a:t>
            </a:r>
            <a:r>
              <a:rPr lang="en-US" sz="2000" dirty="0">
                <a:solidFill>
                  <a:srgbClr val="FFFFFF"/>
                </a:solidFill>
              </a:rPr>
              <a:t>wrench</a:t>
            </a:r>
          </a:p>
          <a:p>
            <a:pPr marL="630238" lvl="1" indent="-284163">
              <a:buFont typeface="Arial"/>
              <a:buChar char="•"/>
            </a:pPr>
            <a:r>
              <a:rPr lang="en-US" sz="2000" dirty="0" smtClean="0">
                <a:solidFill>
                  <a:srgbClr val="FFFFFF"/>
                </a:solidFill>
              </a:rPr>
              <a:t>Pliers</a:t>
            </a:r>
            <a:endParaRPr lang="en-US" sz="2000" dirty="0">
              <a:solidFill>
                <a:srgbClr val="FFFFFF"/>
              </a:solidFill>
            </a:endParaRPr>
          </a:p>
          <a:p>
            <a:pPr marL="630238" lvl="1" indent="-284163">
              <a:buFont typeface="Arial"/>
              <a:buChar char="•"/>
            </a:pPr>
            <a:r>
              <a:rPr lang="en-US" sz="2000" dirty="0" smtClean="0">
                <a:solidFill>
                  <a:srgbClr val="FFFFFF"/>
                </a:solidFill>
              </a:rPr>
              <a:t>Wire </a:t>
            </a:r>
            <a:r>
              <a:rPr lang="en-US" sz="2000" dirty="0">
                <a:solidFill>
                  <a:srgbClr val="FFFFFF"/>
                </a:solidFill>
              </a:rPr>
              <a:t>cutters</a:t>
            </a:r>
          </a:p>
          <a:p>
            <a:pPr marL="630238" lvl="1" indent="-284163">
              <a:buFont typeface="Arial"/>
              <a:buChar char="•"/>
            </a:pPr>
            <a:r>
              <a:rPr lang="en-US" sz="2000" dirty="0" smtClean="0">
                <a:solidFill>
                  <a:srgbClr val="FFFFFF"/>
                </a:solidFill>
              </a:rPr>
              <a:t>Measuring </a:t>
            </a:r>
            <a:r>
              <a:rPr lang="en-US" sz="2000" dirty="0">
                <a:solidFill>
                  <a:srgbClr val="FFFFFF"/>
                </a:solidFill>
              </a:rPr>
              <a:t>tool</a:t>
            </a:r>
          </a:p>
          <a:p>
            <a:pPr marL="630238" lvl="1" indent="-284163">
              <a:buFont typeface="Arial"/>
              <a:buChar char="•"/>
            </a:pPr>
            <a:r>
              <a:rPr lang="en-US" sz="2000" dirty="0" smtClean="0">
                <a:solidFill>
                  <a:srgbClr val="FFFFFF"/>
                </a:solidFill>
              </a:rPr>
              <a:t>Layout tool</a:t>
            </a:r>
            <a:endParaRPr lang="en-US" sz="2000" dirty="0">
              <a:solidFill>
                <a:srgbClr val="FFFFFF"/>
              </a:solidFill>
            </a:endParaRPr>
          </a:p>
          <a:p>
            <a:pPr marL="630238" lvl="1" indent="-284163">
              <a:buFont typeface="Arial"/>
              <a:buChar char="•"/>
            </a:pPr>
            <a:r>
              <a:rPr lang="en-US" sz="2000" dirty="0" smtClean="0">
                <a:solidFill>
                  <a:srgbClr val="FFFFFF"/>
                </a:solidFill>
              </a:rPr>
              <a:t>Level</a:t>
            </a:r>
            <a:endParaRPr lang="en-US" sz="2000" dirty="0">
              <a:solidFill>
                <a:srgbClr val="FFFFFF"/>
              </a:solidFill>
            </a:endParaRPr>
          </a:p>
        </p:txBody>
      </p:sp>
    </p:spTree>
    <p:extLst>
      <p:ext uri="{BB962C8B-B14F-4D97-AF65-F5344CB8AC3E}">
        <p14:creationId xmlns:p14="http://schemas.microsoft.com/office/powerpoint/2010/main" val="4006329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5"/>
                                        </p:tgtEl>
                                        <p:attrNameLst>
                                          <p:attrName>style.visibility</p:attrName>
                                        </p:attrNameLst>
                                      </p:cBhvr>
                                      <p:to>
                                        <p:strVal val="hidden"/>
                                      </p:to>
                                    </p:set>
                                  </p:childTnLst>
                                </p:cTn>
                              </p:par>
                              <p:par>
                                <p:cTn id="26" presetID="1" presetClass="exit" presetSubtype="0" fill="hold" grpId="0"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hidden"/>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1" nodeType="after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childTnLst>
                                </p:cTn>
                              </p:par>
                              <p:par>
                                <p:cTn id="40" presetID="1" presetClass="entr" presetSubtype="0" fill="hold" grpId="1" nodeType="with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childTnLst>
                                </p:cTn>
                              </p:par>
                              <p:par>
                                <p:cTn id="44" presetID="1" presetClass="entr" presetSubtype="0" fill="hold" grpId="1" nodeType="with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childTnLst>
                                </p:cTn>
                              </p:par>
                              <p:par>
                                <p:cTn id="46" presetID="1" presetClass="entr" presetSubtype="0" fill="hold" grpId="1" nodeType="withEffect">
                                  <p:stCondLst>
                                    <p:cond delay="0"/>
                                  </p:stCondLst>
                                  <p:childTnLst>
                                    <p:set>
                                      <p:cBhvr>
                                        <p:cTn id="47" dur="1" fill="hold">
                                          <p:stCondLst>
                                            <p:cond delay="0"/>
                                          </p:stCondLst>
                                        </p:cTn>
                                        <p:tgtEl>
                                          <p:spTgt spid="6">
                                            <p:txEl>
                                              <p:pRg st="8" end="8"/>
                                            </p:txEl>
                                          </p:spTgt>
                                        </p:tgtEl>
                                        <p:attrNameLst>
                                          <p:attrName>style.visibility</p:attrName>
                                        </p:attrNameLst>
                                      </p:cBhvr>
                                      <p:to>
                                        <p:strVal val="visible"/>
                                      </p:to>
                                    </p:set>
                                  </p:childTnLst>
                                </p:cTn>
                              </p:par>
                              <p:par>
                                <p:cTn id="48" presetID="1" presetClass="entr" presetSubtype="0" fill="hold" grpId="1" nodeType="withEffect">
                                  <p:stCondLst>
                                    <p:cond delay="0"/>
                                  </p:stCondLst>
                                  <p:childTnLst>
                                    <p:set>
                                      <p:cBhvr>
                                        <p:cTn id="49" dur="1" fill="hold">
                                          <p:stCondLst>
                                            <p:cond delay="0"/>
                                          </p:stCondLst>
                                        </p:cTn>
                                        <p:tgtEl>
                                          <p:spTgt spid="6">
                                            <p:txEl>
                                              <p:pRg st="9" end="9"/>
                                            </p:txEl>
                                          </p:spTgt>
                                        </p:tgtEl>
                                        <p:attrNameLst>
                                          <p:attrName>style.visibility</p:attrName>
                                        </p:attrNameLst>
                                      </p:cBhvr>
                                      <p:to>
                                        <p:strVal val="visible"/>
                                      </p:to>
                                    </p:set>
                                  </p:childTnLst>
                                </p:cTn>
                              </p:par>
                              <p:par>
                                <p:cTn id="50" presetID="1" presetClass="entr" presetSubtype="0" fill="hold" grpId="1" nodeType="with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childTnLst>
                                </p:cTn>
                              </p:par>
                              <p:par>
                                <p:cTn id="52" presetID="1" presetClass="entr" presetSubtype="0" fill="hold" grpId="1" nodeType="withEffect">
                                  <p:stCondLst>
                                    <p:cond delay="0"/>
                                  </p:stCondLst>
                                  <p:childTnLst>
                                    <p:set>
                                      <p:cBhvr>
                                        <p:cTn id="53" dur="1" fill="hold">
                                          <p:stCondLst>
                                            <p:cond delay="0"/>
                                          </p:stCondLst>
                                        </p:cTn>
                                        <p:tgtEl>
                                          <p:spTgt spid="6">
                                            <p:txEl>
                                              <p:pRg st="11" end="11"/>
                                            </p:txEl>
                                          </p:spTgt>
                                        </p:tgtEl>
                                        <p:attrNameLst>
                                          <p:attrName>style.visibility</p:attrName>
                                        </p:attrNameLst>
                                      </p:cBhvr>
                                      <p:to>
                                        <p:strVal val="visible"/>
                                      </p:to>
                                    </p:set>
                                  </p:childTnLst>
                                </p:cTn>
                              </p:par>
                              <p:par>
                                <p:cTn id="54" presetID="1" presetClass="entr" presetSubtype="0" fill="hold" grpId="1" nodeType="withEffect">
                                  <p:stCondLst>
                                    <p:cond delay="0"/>
                                  </p:stCondLst>
                                  <p:childTnLst>
                                    <p:set>
                                      <p:cBhvr>
                                        <p:cTn id="55" dur="1" fill="hold">
                                          <p:stCondLst>
                                            <p:cond delay="0"/>
                                          </p:stCondLst>
                                        </p:cTn>
                                        <p:tgtEl>
                                          <p:spTgt spid="6">
                                            <p:txEl>
                                              <p:pRg st="12" end="12"/>
                                            </p:txEl>
                                          </p:spTgt>
                                        </p:tgtEl>
                                        <p:attrNameLst>
                                          <p:attrName>style.visibility</p:attrName>
                                        </p:attrNameLst>
                                      </p:cBhvr>
                                      <p:to>
                                        <p:strVal val="visible"/>
                                      </p:to>
                                    </p:set>
                                  </p:childTnLst>
                                </p:cTn>
                              </p:par>
                              <p:par>
                                <p:cTn id="56" presetID="1" presetClass="entr" presetSubtype="0" fill="hold" grpId="1" nodeType="withEffect">
                                  <p:stCondLst>
                                    <p:cond delay="0"/>
                                  </p:stCondLst>
                                  <p:childTnLst>
                                    <p:set>
                                      <p:cBhvr>
                                        <p:cTn id="57"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6">
                                            <p:txEl>
                                              <p:pRg st="3" end="3"/>
                                            </p:txEl>
                                          </p:spTgt>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6">
                                            <p:txEl>
                                              <p:pRg st="4" end="4"/>
                                            </p:txEl>
                                          </p:spTgt>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6">
                                            <p:txEl>
                                              <p:pRg st="5" end="5"/>
                                            </p:txEl>
                                          </p:spTgt>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6">
                                            <p:txEl>
                                              <p:pRg st="6" end="6"/>
                                            </p:txEl>
                                          </p:spTgt>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6">
                                            <p:txEl>
                                              <p:pRg st="7" end="7"/>
                                            </p:txEl>
                                          </p:spTgt>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6">
                                            <p:txEl>
                                              <p:pRg st="8" end="8"/>
                                            </p:txEl>
                                          </p:spTgt>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6">
                                            <p:txEl>
                                              <p:pRg st="9" end="9"/>
                                            </p:txEl>
                                          </p:spTgt>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6">
                                            <p:txEl>
                                              <p:pRg st="10" end="10"/>
                                            </p:txEl>
                                          </p:spTgt>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6">
                                            <p:txEl>
                                              <p:pRg st="11" end="11"/>
                                            </p:txEl>
                                          </p:spTgt>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6">
                                            <p:txEl>
                                              <p:pRg st="12" end="12"/>
                                            </p:txEl>
                                          </p:spTgt>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6">
                                            <p:txEl>
                                              <p:pRg st="13" end="13"/>
                                            </p:txEl>
                                          </p:spTgt>
                                        </p:tgtEl>
                                        <p:attrNameLst>
                                          <p:attrName>style.visibility</p:attrName>
                                        </p:attrNameLst>
                                      </p:cBhvr>
                                      <p:to>
                                        <p:strVal val="hidden"/>
                                      </p:to>
                                    </p:set>
                                  </p:childTnLst>
                                </p:cTn>
                              </p:par>
                            </p:childTnLst>
                          </p:cTn>
                        </p:par>
                        <p:par>
                          <p:cTn id="84" fill="hold">
                            <p:stCondLst>
                              <p:cond delay="0"/>
                            </p:stCondLst>
                            <p:childTnLst>
                              <p:par>
                                <p:cTn id="85" presetID="1" presetClass="entr" presetSubtype="0" fill="hold" grpId="0" nodeType="afterEffect">
                                  <p:stCondLst>
                                    <p:cond delay="0"/>
                                  </p:stCondLst>
                                  <p:childTnLst>
                                    <p:set>
                                      <p:cBhvr>
                                        <p:cTn id="8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5" grpId="1"/>
      <p:bldP spid="6" grpId="0"/>
      <p:bldP spid="6" grpId="1" build="allAtOnce"/>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1.1.0 to 1.1.3 – Hammers </a:t>
            </a:r>
            <a:endParaRPr lang="en-US" dirty="0"/>
          </a:p>
        </p:txBody>
      </p:sp>
      <p:sp>
        <p:nvSpPr>
          <p:cNvPr id="3" name="Footer Placeholder 2"/>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
        <p:nvSpPr>
          <p:cNvPr id="4" name="Content Placeholder 3"/>
          <p:cNvSpPr>
            <a:spLocks noGrp="1"/>
          </p:cNvSpPr>
          <p:nvPr>
            <p:ph sz="quarter" idx="11"/>
          </p:nvPr>
        </p:nvSpPr>
        <p:spPr/>
        <p:txBody>
          <a:bodyPr/>
          <a:lstStyle/>
          <a:p>
            <a:pPr marL="0" indent="0" algn="ctr">
              <a:buNone/>
            </a:pPr>
            <a:r>
              <a:rPr lang="en-US" sz="2400" dirty="0"/>
              <a:t>Hold the hammer with the </a:t>
            </a:r>
            <a:r>
              <a:rPr lang="en-US" sz="2400" dirty="0" smtClean="0"/>
              <a:t>end of the handle even </a:t>
            </a:r>
            <a:r>
              <a:rPr lang="en-US" sz="2400" dirty="0"/>
              <a:t>with the lower edge of your palm. Keep your eye on the nail head! </a:t>
            </a:r>
          </a:p>
        </p:txBody>
      </p:sp>
      <p:pic>
        <p:nvPicPr>
          <p:cNvPr id="5" name="Picture 4" descr="00103-15_F0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30300" y="2314341"/>
            <a:ext cx="6858457" cy="3616643"/>
          </a:xfrm>
          <a:prstGeom prst="rect">
            <a:avLst/>
          </a:prstGeom>
        </p:spPr>
      </p:pic>
      <p:sp>
        <p:nvSpPr>
          <p:cNvPr id="6" name="Rectangle 5"/>
          <p:cNvSpPr/>
          <p:nvPr/>
        </p:nvSpPr>
        <p:spPr>
          <a:xfrm>
            <a:off x="269056" y="1093788"/>
            <a:ext cx="8606152" cy="830997"/>
          </a:xfrm>
          <a:prstGeom prst="rect">
            <a:avLst/>
          </a:prstGeom>
        </p:spPr>
        <p:txBody>
          <a:bodyPr wrap="square">
            <a:spAutoFit/>
          </a:bodyPr>
          <a:lstStyle/>
          <a:p>
            <a:pPr algn="ctr"/>
            <a:r>
              <a:rPr lang="en-US" dirty="0"/>
              <a:t>Ball-peen hammers should not be used to hammer a nail, since the steel is tough but </a:t>
            </a:r>
            <a:r>
              <a:rPr lang="en-US" dirty="0" smtClean="0"/>
              <a:t>not as hard. </a:t>
            </a:r>
            <a:endParaRPr lang="en-US" dirty="0"/>
          </a:p>
        </p:txBody>
      </p:sp>
      <p:pic>
        <p:nvPicPr>
          <p:cNvPr id="7" name="Picture 6" descr="00103-15_F02.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30300" y="2834488"/>
            <a:ext cx="6858457" cy="2804818"/>
          </a:xfrm>
          <a:prstGeom prst="rect">
            <a:avLst/>
          </a:prstGeom>
        </p:spPr>
      </p:pic>
      <p:sp>
        <p:nvSpPr>
          <p:cNvPr id="8" name="Rectangle 7"/>
          <p:cNvSpPr/>
          <p:nvPr/>
        </p:nvSpPr>
        <p:spPr>
          <a:xfrm>
            <a:off x="268792" y="1074510"/>
            <a:ext cx="8606416" cy="830997"/>
          </a:xfrm>
          <a:prstGeom prst="rect">
            <a:avLst/>
          </a:prstGeom>
        </p:spPr>
        <p:txBody>
          <a:bodyPr wrap="square">
            <a:spAutoFit/>
          </a:bodyPr>
          <a:lstStyle/>
          <a:p>
            <a:pPr algn="ctr"/>
            <a:r>
              <a:rPr lang="en-US" dirty="0"/>
              <a:t>Sledgehammers are heavy and require a lot of effort to swing. Start with lighter blows until you achieve a rhythm. </a:t>
            </a:r>
          </a:p>
        </p:txBody>
      </p:sp>
      <p:pic>
        <p:nvPicPr>
          <p:cNvPr id="9" name="Picture 8" descr="00103-15_F03.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3735" y="2044577"/>
            <a:ext cx="3893905" cy="4258277"/>
          </a:xfrm>
          <a:prstGeom prst="rect">
            <a:avLst/>
          </a:prstGeom>
        </p:spPr>
      </p:pic>
    </p:spTree>
    <p:extLst>
      <p:ext uri="{BB962C8B-B14F-4D97-AF65-F5344CB8AC3E}">
        <p14:creationId xmlns:p14="http://schemas.microsoft.com/office/powerpoint/2010/main" val="141611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6"/>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7"/>
                                        </p:tgtEl>
                                        <p:attrNameLst>
                                          <p:attrName>style.visibility</p:attrName>
                                        </p:attrNameLst>
                                      </p:cBhvr>
                                      <p:to>
                                        <p:strVal val="hidden"/>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6" grpId="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606152" cy="505605"/>
          </a:xfrm>
        </p:spPr>
        <p:txBody>
          <a:bodyPr/>
          <a:lstStyle/>
          <a:p>
            <a:r>
              <a:rPr lang="en-US" sz="3000" dirty="0" smtClean="0"/>
              <a:t>Sections 1.2.1 to 1.2.3 – Chisels and Punches</a:t>
            </a:r>
            <a:endParaRPr lang="en-US" sz="3000" dirty="0"/>
          </a:p>
        </p:txBody>
      </p:sp>
      <p:sp>
        <p:nvSpPr>
          <p:cNvPr id="3" name="Footer Placeholder 2"/>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
        <p:nvSpPr>
          <p:cNvPr id="4" name="Content Placeholder 3"/>
          <p:cNvSpPr>
            <a:spLocks noGrp="1"/>
          </p:cNvSpPr>
          <p:nvPr>
            <p:ph sz="quarter" idx="11"/>
          </p:nvPr>
        </p:nvSpPr>
        <p:spPr/>
        <p:txBody>
          <a:bodyPr/>
          <a:lstStyle/>
          <a:p>
            <a:pPr marL="0" indent="0" algn="ctr">
              <a:buNone/>
            </a:pPr>
            <a:r>
              <a:rPr lang="en-US" sz="2400" dirty="0" smtClean="0"/>
              <a:t>Cold </a:t>
            </a:r>
            <a:r>
              <a:rPr lang="en-US" sz="2400" dirty="0"/>
              <a:t>chisels are designed for working with metal. Many wood chisels are designed to be tapped with a mallet, but others are designed only for use by hand. </a:t>
            </a:r>
          </a:p>
        </p:txBody>
      </p:sp>
      <p:pic>
        <p:nvPicPr>
          <p:cNvPr id="5" name="Picture 4" descr="00103-15_F05.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06610" y="2820598"/>
            <a:ext cx="3218764" cy="2973088"/>
          </a:xfrm>
          <a:prstGeom prst="rect">
            <a:avLst/>
          </a:prstGeom>
        </p:spPr>
      </p:pic>
      <p:pic>
        <p:nvPicPr>
          <p:cNvPr id="6" name="Picture 5" descr="00103-15_F05.jpg"/>
          <p:cNvPicPr>
            <a:picLocks noChangeAspect="1"/>
          </p:cNvPicPr>
          <p:nvPr/>
        </p:nvPicPr>
        <p:blipFill rotWithShape="1">
          <a:blip r:embed="rId4" cstate="print">
            <a:extLst>
              <a:ext uri="{28A0092B-C50C-407E-A947-70E740481C1C}">
                <a14:useLocalDpi xmlns:a14="http://schemas.microsoft.com/office/drawing/2010/main"/>
              </a:ext>
            </a:extLst>
          </a:blip>
          <a:srcRect b="-4435"/>
          <a:stretch/>
        </p:blipFill>
        <p:spPr>
          <a:xfrm>
            <a:off x="4797851" y="2288786"/>
            <a:ext cx="3218764" cy="4037402"/>
          </a:xfrm>
          <a:prstGeom prst="rect">
            <a:avLst/>
          </a:prstGeom>
        </p:spPr>
      </p:pic>
      <p:sp>
        <p:nvSpPr>
          <p:cNvPr id="7" name="Rectangle 6"/>
          <p:cNvSpPr/>
          <p:nvPr/>
        </p:nvSpPr>
        <p:spPr>
          <a:xfrm>
            <a:off x="269056" y="1096708"/>
            <a:ext cx="8606152" cy="1200328"/>
          </a:xfrm>
          <a:prstGeom prst="rect">
            <a:avLst/>
          </a:prstGeom>
        </p:spPr>
        <p:txBody>
          <a:bodyPr wrap="square">
            <a:spAutoFit/>
          </a:bodyPr>
          <a:lstStyle/>
          <a:p>
            <a:pPr algn="ctr"/>
            <a:r>
              <a:rPr lang="en-US" dirty="0"/>
              <a:t>Center and prick punches have different tip angles. Pin punches (not shown here) have straight and round shafts and are often used to drive connecting pins out. </a:t>
            </a:r>
          </a:p>
        </p:txBody>
      </p:sp>
      <p:pic>
        <p:nvPicPr>
          <p:cNvPr id="8" name="Picture 7" descr="00103-15_F07.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42048" y="2474893"/>
            <a:ext cx="6234961" cy="3557135"/>
          </a:xfrm>
          <a:prstGeom prst="rect">
            <a:avLst/>
          </a:prstGeom>
        </p:spPr>
      </p:pic>
    </p:spTree>
    <p:extLst>
      <p:ext uri="{BB962C8B-B14F-4D97-AF65-F5344CB8AC3E}">
        <p14:creationId xmlns:p14="http://schemas.microsoft.com/office/powerpoint/2010/main" val="3119921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1.3.0 – Screwdrivers </a:t>
            </a:r>
            <a:endParaRPr lang="en-US" dirty="0"/>
          </a:p>
        </p:txBody>
      </p:sp>
      <p:sp>
        <p:nvSpPr>
          <p:cNvPr id="3" name="Footer Placeholder 2"/>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
        <p:nvSpPr>
          <p:cNvPr id="4" name="Content Placeholder 3"/>
          <p:cNvSpPr>
            <a:spLocks noGrp="1"/>
          </p:cNvSpPr>
          <p:nvPr>
            <p:ph sz="quarter" idx="11"/>
          </p:nvPr>
        </p:nvSpPr>
        <p:spPr/>
        <p:txBody>
          <a:bodyPr/>
          <a:lstStyle/>
          <a:p>
            <a:pPr marL="0" indent="0" algn="ctr">
              <a:buNone/>
            </a:pPr>
            <a:r>
              <a:rPr lang="en-US" sz="2000" dirty="0"/>
              <a:t>Each screw drive type has its own advantages. Some are popular for woodworking while others have more varied purposes. </a:t>
            </a:r>
          </a:p>
        </p:txBody>
      </p:sp>
      <p:pic>
        <p:nvPicPr>
          <p:cNvPr id="5" name="Picture 4" descr="00103-15_F0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42048" y="1932487"/>
            <a:ext cx="6234961" cy="4238643"/>
          </a:xfrm>
          <a:prstGeom prst="rect">
            <a:avLst/>
          </a:prstGeom>
        </p:spPr>
      </p:pic>
      <p:sp>
        <p:nvSpPr>
          <p:cNvPr id="6" name="Rectangle 5"/>
          <p:cNvSpPr/>
          <p:nvPr/>
        </p:nvSpPr>
        <p:spPr>
          <a:xfrm>
            <a:off x="269056" y="1093788"/>
            <a:ext cx="8606152" cy="707886"/>
          </a:xfrm>
          <a:prstGeom prst="rect">
            <a:avLst/>
          </a:prstGeom>
        </p:spPr>
        <p:txBody>
          <a:bodyPr wrap="square">
            <a:spAutoFit/>
          </a:bodyPr>
          <a:lstStyle/>
          <a:p>
            <a:pPr algn="ctr"/>
            <a:r>
              <a:rPr lang="en-US" sz="2000" dirty="0"/>
              <a:t>A slotted screwdriver that does not fit the screw head is likely to result in damage to the screw and possibly the workpiece as well.</a:t>
            </a:r>
          </a:p>
        </p:txBody>
      </p:sp>
      <p:pic>
        <p:nvPicPr>
          <p:cNvPr id="7" name="Picture 6" descr="00103-15_F11.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42048" y="2371599"/>
            <a:ext cx="6234961" cy="3427485"/>
          </a:xfrm>
          <a:prstGeom prst="rect">
            <a:avLst/>
          </a:prstGeom>
        </p:spPr>
      </p:pic>
    </p:spTree>
    <p:extLst>
      <p:ext uri="{BB962C8B-B14F-4D97-AF65-F5344CB8AC3E}">
        <p14:creationId xmlns:p14="http://schemas.microsoft.com/office/powerpoint/2010/main" val="969351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1.4.1 and 1.4.2 – Wrenches </a:t>
            </a:r>
            <a:endParaRPr lang="en-US" dirty="0"/>
          </a:p>
        </p:txBody>
      </p:sp>
      <p:sp>
        <p:nvSpPr>
          <p:cNvPr id="3" name="Footer Placeholder 2"/>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
        <p:nvSpPr>
          <p:cNvPr id="4" name="Content Placeholder 3"/>
          <p:cNvSpPr>
            <a:spLocks noGrp="1"/>
          </p:cNvSpPr>
          <p:nvPr>
            <p:ph sz="quarter" idx="11"/>
          </p:nvPr>
        </p:nvSpPr>
        <p:spPr/>
        <p:txBody>
          <a:bodyPr/>
          <a:lstStyle/>
          <a:p>
            <a:pPr marL="0" indent="0" algn="ctr">
              <a:buNone/>
            </a:pPr>
            <a:r>
              <a:rPr lang="en-US" sz="2800" dirty="0"/>
              <a:t>The correct wrench fits the hardware snug, provides enough leverage for the task, and can be manipulated in the space available. </a:t>
            </a:r>
          </a:p>
          <a:p>
            <a:pPr marL="0" indent="0" algn="ctr">
              <a:buNone/>
            </a:pPr>
            <a:endParaRPr lang="en-US" sz="2800" dirty="0"/>
          </a:p>
        </p:txBody>
      </p:sp>
      <p:pic>
        <p:nvPicPr>
          <p:cNvPr id="5" name="Picture 4" descr="00103-15_F1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0162" y="2811176"/>
            <a:ext cx="8298733" cy="3115067"/>
          </a:xfrm>
          <a:prstGeom prst="rect">
            <a:avLst/>
          </a:prstGeom>
        </p:spPr>
      </p:pic>
      <p:sp>
        <p:nvSpPr>
          <p:cNvPr id="6" name="Rectangle 5"/>
          <p:cNvSpPr/>
          <p:nvPr/>
        </p:nvSpPr>
        <p:spPr>
          <a:xfrm>
            <a:off x="372250" y="2740741"/>
            <a:ext cx="3833224" cy="1569660"/>
          </a:xfrm>
          <a:prstGeom prst="rect">
            <a:avLst/>
          </a:prstGeom>
        </p:spPr>
        <p:txBody>
          <a:bodyPr wrap="square" anchor="ctr">
            <a:spAutoFit/>
          </a:bodyPr>
          <a:lstStyle/>
          <a:p>
            <a:pPr algn="ctr"/>
            <a:r>
              <a:rPr lang="en-US" dirty="0"/>
              <a:t>Spud wrenches are very handy if you are often working with large valve caps or plumbing fixtures. </a:t>
            </a:r>
          </a:p>
        </p:txBody>
      </p:sp>
      <p:pic>
        <p:nvPicPr>
          <p:cNvPr id="7" name="Picture 6" descr="00103-15_F14.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26373" y="1182253"/>
            <a:ext cx="3659741" cy="5152516"/>
          </a:xfrm>
          <a:prstGeom prst="rect">
            <a:avLst/>
          </a:prstGeom>
        </p:spPr>
      </p:pic>
    </p:spTree>
    <p:extLst>
      <p:ext uri="{BB962C8B-B14F-4D97-AF65-F5344CB8AC3E}">
        <p14:creationId xmlns:p14="http://schemas.microsoft.com/office/powerpoint/2010/main" val="2248786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1.5.1 and 1.5.2 – Sockets </a:t>
            </a:r>
            <a:endParaRPr lang="en-US" dirty="0"/>
          </a:p>
        </p:txBody>
      </p:sp>
      <p:sp>
        <p:nvSpPr>
          <p:cNvPr id="3" name="Footer Placeholder 2"/>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
        <p:nvSpPr>
          <p:cNvPr id="4" name="Content Placeholder 3"/>
          <p:cNvSpPr>
            <a:spLocks noGrp="1"/>
          </p:cNvSpPr>
          <p:nvPr>
            <p:ph sz="quarter" idx="11"/>
          </p:nvPr>
        </p:nvSpPr>
        <p:spPr/>
        <p:txBody>
          <a:bodyPr/>
          <a:lstStyle/>
          <a:p>
            <a:pPr marL="0" indent="0" algn="ctr">
              <a:buNone/>
            </a:pPr>
            <a:r>
              <a:rPr lang="en-US" sz="2800" dirty="0"/>
              <a:t>Sockets and ratchet drives are very popular due to their versatility and speed. </a:t>
            </a:r>
          </a:p>
        </p:txBody>
      </p:sp>
      <p:pic>
        <p:nvPicPr>
          <p:cNvPr id="5" name="Picture 4" descr="00103-15_F1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25455" y="2402231"/>
            <a:ext cx="5668146" cy="3551092"/>
          </a:xfrm>
          <a:prstGeom prst="rect">
            <a:avLst/>
          </a:prstGeom>
        </p:spPr>
      </p:pic>
      <p:sp>
        <p:nvSpPr>
          <p:cNvPr id="6" name="Rectangle 5"/>
          <p:cNvSpPr/>
          <p:nvPr/>
        </p:nvSpPr>
        <p:spPr>
          <a:xfrm>
            <a:off x="268792" y="1201903"/>
            <a:ext cx="8606416" cy="1815882"/>
          </a:xfrm>
          <a:prstGeom prst="rect">
            <a:avLst/>
          </a:prstGeom>
        </p:spPr>
        <p:txBody>
          <a:bodyPr wrap="square">
            <a:spAutoFit/>
          </a:bodyPr>
          <a:lstStyle/>
          <a:p>
            <a:pPr algn="ctr"/>
            <a:r>
              <a:rPr lang="en-US" sz="2800" dirty="0"/>
              <a:t>Torque wrenches allow the user to apply a specific amount of twisting power to the hardware. </a:t>
            </a:r>
          </a:p>
          <a:p>
            <a:pPr algn="ctr"/>
            <a:r>
              <a:rPr lang="en-US" sz="2800" dirty="0"/>
              <a:t>Some digital models can hold settings </a:t>
            </a:r>
            <a:br>
              <a:rPr lang="en-US" sz="2800" dirty="0"/>
            </a:br>
            <a:r>
              <a:rPr lang="en-US" sz="2800" dirty="0"/>
              <a:t>and torque events in memory. </a:t>
            </a:r>
          </a:p>
        </p:txBody>
      </p:sp>
      <p:pic>
        <p:nvPicPr>
          <p:cNvPr id="7" name="Picture 6" descr="00103-15_F18.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17321" y="3437059"/>
            <a:ext cx="2616268" cy="1706930"/>
          </a:xfrm>
          <a:prstGeom prst="rect">
            <a:avLst/>
          </a:prstGeom>
        </p:spPr>
      </p:pic>
      <p:pic>
        <p:nvPicPr>
          <p:cNvPr id="8" name="Picture 7" descr="00103-15_F18.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315345" y="3437059"/>
            <a:ext cx="2616268" cy="1706930"/>
          </a:xfrm>
          <a:prstGeom prst="rect">
            <a:avLst/>
          </a:prstGeom>
        </p:spPr>
      </p:pic>
      <p:pic>
        <p:nvPicPr>
          <p:cNvPr id="9" name="Picture 8" descr="00103-15_F18.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085467" y="3277819"/>
            <a:ext cx="2616268" cy="2096898"/>
          </a:xfrm>
          <a:prstGeom prst="rect">
            <a:avLst/>
          </a:prstGeom>
        </p:spPr>
      </p:pic>
    </p:spTree>
    <p:extLst>
      <p:ext uri="{BB962C8B-B14F-4D97-AF65-F5344CB8AC3E}">
        <p14:creationId xmlns:p14="http://schemas.microsoft.com/office/powerpoint/2010/main" val="1482428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1.6.1 to 1.6.5 – Pliers </a:t>
            </a:r>
            <a:endParaRPr lang="en-US" dirty="0"/>
          </a:p>
        </p:txBody>
      </p:sp>
      <p:sp>
        <p:nvSpPr>
          <p:cNvPr id="3" name="Footer Placeholder 2"/>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
        <p:nvSpPr>
          <p:cNvPr id="4" name="Content Placeholder 3"/>
          <p:cNvSpPr>
            <a:spLocks noGrp="1"/>
          </p:cNvSpPr>
          <p:nvPr>
            <p:ph sz="quarter" idx="11"/>
          </p:nvPr>
        </p:nvSpPr>
        <p:spPr/>
        <p:txBody>
          <a:bodyPr/>
          <a:lstStyle/>
          <a:p>
            <a:pPr marL="0" indent="0" algn="ctr">
              <a:buNone/>
            </a:pPr>
            <a:r>
              <a:rPr lang="en-US" sz="2400" dirty="0"/>
              <a:t>Each type of plier and jaw shape is best for specific uses. Locking pliers can free one hand by standing in as a clamp. </a:t>
            </a:r>
          </a:p>
        </p:txBody>
      </p:sp>
      <p:pic>
        <p:nvPicPr>
          <p:cNvPr id="5" name="Picture 4" descr="00103-15_F1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25455" y="1955879"/>
            <a:ext cx="5668146" cy="4426021"/>
          </a:xfrm>
          <a:prstGeom prst="rect">
            <a:avLst/>
          </a:prstGeom>
        </p:spPr>
      </p:pic>
    </p:spTree>
    <p:extLst>
      <p:ext uri="{BB962C8B-B14F-4D97-AF65-F5344CB8AC3E}">
        <p14:creationId xmlns:p14="http://schemas.microsoft.com/office/powerpoint/2010/main" val="5723734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bj and P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ain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Main 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6438</TotalTime>
  <Words>1671</Words>
  <Application>Microsoft Macintosh PowerPoint</Application>
  <PresentationFormat>On-screen Show (4:3)</PresentationFormat>
  <Paragraphs>118</Paragraphs>
  <Slides>14</Slides>
  <Notes>10</Notes>
  <HiddenSlides>0</HiddenSlides>
  <MMClips>0</MMClips>
  <ScaleCrop>false</ScaleCrop>
  <HeadingPairs>
    <vt:vector size="4" baseType="variant">
      <vt:variant>
        <vt:lpstr>Theme</vt:lpstr>
      </vt:variant>
      <vt:variant>
        <vt:i4>5</vt:i4>
      </vt:variant>
      <vt:variant>
        <vt:lpstr>Slide Titles</vt:lpstr>
      </vt:variant>
      <vt:variant>
        <vt:i4>14</vt:i4>
      </vt:variant>
    </vt:vector>
  </HeadingPairs>
  <TitlesOfParts>
    <vt:vector size="19" baseType="lpstr">
      <vt:lpstr>PPT Template</vt:lpstr>
      <vt:lpstr>Obj and PT master</vt:lpstr>
      <vt:lpstr>Main Content</vt:lpstr>
      <vt:lpstr>Main Content master</vt:lpstr>
      <vt:lpstr>1_PPT Template</vt:lpstr>
      <vt:lpstr>PowerPoint Presentation</vt:lpstr>
      <vt:lpstr>PowerPoint Presentation</vt:lpstr>
      <vt:lpstr>Session One Objectives</vt:lpstr>
      <vt:lpstr>Sections 1.1.0 to 1.1.3 – Hammers </vt:lpstr>
      <vt:lpstr>Sections 1.2.1 to 1.2.3 – Chisels and Punches</vt:lpstr>
      <vt:lpstr>Section 1.3.0 – Screwdrivers </vt:lpstr>
      <vt:lpstr>Sections 1.4.1 and 1.4.2 – Wrenches </vt:lpstr>
      <vt:lpstr>Sections 1.5.1 and 1.5.2 – Sockets </vt:lpstr>
      <vt:lpstr>Sections 1.6.1 to 1.6.5 – Pliers </vt:lpstr>
      <vt:lpstr>Sections 2.1.2 and 2.1.3 – Tape Measures</vt:lpstr>
      <vt:lpstr>Section 2.2.1 – Level Use</vt:lpstr>
      <vt:lpstr>Section 2.2.5 – Squares </vt:lpstr>
      <vt:lpstr>Sections 2.2.6 to 2.2.8 – Plumb Bobs and Chalk Lines</vt:lpstr>
      <vt:lpstr>Next Session…</vt:lpstr>
    </vt:vector>
  </TitlesOfParts>
  <Company>NCCER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Davis</dc:creator>
  <cp:lastModifiedBy>NCCER NCCER</cp:lastModifiedBy>
  <cp:revision>706</cp:revision>
  <dcterms:created xsi:type="dcterms:W3CDTF">2014-11-25T21:00:43Z</dcterms:created>
  <dcterms:modified xsi:type="dcterms:W3CDTF">2015-03-24T13:44:51Z</dcterms:modified>
</cp:coreProperties>
</file>