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Lst>
  <p:notesMasterIdLst>
    <p:notesMasterId r:id="rId19"/>
  </p:notesMasterIdLst>
  <p:handoutMasterIdLst>
    <p:handoutMasterId r:id="rId20"/>
  </p:handoutMasterIdLst>
  <p:sldIdLst>
    <p:sldId id="258" r:id="rId6"/>
    <p:sldId id="257" r:id="rId7"/>
    <p:sldId id="259" r:id="rId8"/>
    <p:sldId id="260" r:id="rId9"/>
    <p:sldId id="261" r:id="rId10"/>
    <p:sldId id="262" r:id="rId11"/>
    <p:sldId id="263" r:id="rId12"/>
    <p:sldId id="264" r:id="rId13"/>
    <p:sldId id="265" r:id="rId14"/>
    <p:sldId id="266" r:id="rId15"/>
    <p:sldId id="267" r:id="rId16"/>
    <p:sldId id="270" r:id="rId17"/>
    <p:sldId id="269"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to Hand Tools 00103-15" id="{AB19D8B9-DE99-F641-9A7B-6399B12EA633}">
          <p14:sldIdLst>
            <p14:sldId id="258"/>
          </p14:sldIdLst>
        </p14:section>
        <p14:section name="Session 2: Cutting and Shaping Tools; Other Common Hand Tools" id="{9122B240-CDB3-2E4F-ABD9-6B109F3297A0}">
          <p14:sldIdLst>
            <p14:sldId id="257"/>
            <p14:sldId id="259"/>
          </p14:sldIdLst>
        </p14:section>
        <p14:section name="Section 3.1.0" id="{2E608FC4-0CF5-DD45-922C-2BEFC3420FFF}">
          <p14:sldIdLst>
            <p14:sldId id="260"/>
          </p14:sldIdLst>
        </p14:section>
        <p14:section name="Section 3.1.1" id="{4D7A8462-1DD9-AD4E-9549-628CABF6B05B}">
          <p14:sldIdLst>
            <p14:sldId id="261"/>
          </p14:sldIdLst>
        </p14:section>
        <p14:section name="Section 3.2.1" id="{50BCEB9B-AB55-8C4B-B1D1-BE3CC8A0D1C3}">
          <p14:sldIdLst>
            <p14:sldId id="262"/>
            <p14:sldId id="263"/>
          </p14:sldIdLst>
        </p14:section>
        <p14:section name="Section 3.2.2" id="{441FC31B-168C-9F4B-B67D-03F328FF03BB}">
          <p14:sldIdLst>
            <p14:sldId id="264"/>
          </p14:sldIdLst>
        </p14:section>
        <p14:section name="Section 4.1.0" id="{575E3AC6-6F91-7F45-A969-BE792ECBC3BA}">
          <p14:sldIdLst>
            <p14:sldId id="265"/>
          </p14:sldIdLst>
        </p14:section>
        <p14:section name="Sections 4.2.1-4.2.2" id="{D8EEF441-F424-6A49-82FA-6CBD0E5C72E3}">
          <p14:sldIdLst>
            <p14:sldId id="266"/>
          </p14:sldIdLst>
        </p14:section>
        <p14:section name="Section 4.3.0" id="{01431FB1-4568-F64F-841F-C7D1BE21EE39}">
          <p14:sldIdLst>
            <p14:sldId id="267"/>
          </p14:sldIdLst>
        </p14:section>
        <p14:section name="Session 2 Wrap-Up" id="{815F9DD4-D226-F742-B47C-7DCF75053CBD}">
          <p14:sldIdLst>
            <p14:sldId id="270"/>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7" autoAdjust="0"/>
    <p:restoredTop sz="85537" autoAdjust="0"/>
  </p:normalViewPr>
  <p:slideViewPr>
    <p:cSldViewPr snapToGrid="0" snapToObjects="1">
      <p:cViewPr varScale="1">
        <p:scale>
          <a:sx n="96" d="100"/>
          <a:sy n="96" d="100"/>
        </p:scale>
        <p:origin x="-21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3/24/15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3/24/15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Compare and contrast various types of saws. Explain that some saws have a unique purpose and application. Define tpi and how it affects the cut quality.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45501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handsaws are classified. Discuss how the design of the saw teeth affects the kerf. Describe how a crosscut saw cuts and its characteristics. Review the list and discuss how a crosscut saw is used. Describe how a ripsaw cuts in comparison to a crosscut saw. Explain how to use a ripsaw. Remind trainees that they will cut lumber for a Performance Task.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29232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the purposes of files and rasps. Describe the different types of files, rasps, and handles while discussing their uses. Explain the difference between a file and a rasp. Show the figure to discuss the parts of a file.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248332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to choose the correct files and rasps for the type of material and task. Discuss the various profiles and surface textures available. Use the table to review the types and uses of files.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118511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Explain the typical uses for utility knives. Describe the characteristics of each type. Point out that self-retracting utility knives are commonly used for safety purposes. Discuss the safe and proper use of a utility knife. Emphasize the importance of wearing gloves and retracting the blade any time cutting is not in progress.</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272114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shovel blade shapes and the uses for each shape. Discuss leverage. Explain how to choose the right shovel for the job and how to properly use it. Describe the characteristics and purposes of a pick. Use the figure to describe the differences between a pick and a mattock. Explain how to safely and properly use a pick.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421363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components of a chain fall. Explain that the lifting power comes from a series of internal gears.</a:t>
            </a:r>
          </a:p>
          <a:p>
            <a:r>
              <a:rPr lang="en-US" sz="1200" kern="1200" dirty="0" smtClean="0">
                <a:solidFill>
                  <a:schemeClr val="tx1"/>
                </a:solidFill>
                <a:effectLst/>
                <a:latin typeface="+mn-lt"/>
                <a:ea typeface="ＭＳ Ｐゴシック" charset="0"/>
                <a:cs typeface="ＭＳ Ｐゴシック" charset="0"/>
              </a:rPr>
              <a:t>Compare and contrast come-alongs and ratchet chain hoists. Emphasize the limitations of a cable come-along and point out that they should not be used for vertical lifting.</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66081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different types of clamps and their uses. Explain how they are sized. Review each of the different clamp types along with the figure provided. Emphasize the importance of protecting the workpiece from clamp damage.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11</a:t>
            </a:fld>
            <a:endParaRPr lang="en-US" dirty="0"/>
          </a:p>
        </p:txBody>
      </p:sp>
    </p:spTree>
    <p:extLst>
      <p:ext uri="{BB962C8B-B14F-4D97-AF65-F5344CB8AC3E}">
        <p14:creationId xmlns:p14="http://schemas.microsoft.com/office/powerpoint/2010/main" val="375776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Divide the trainees into teams. Use the prepared slides in the PowerPoint</a:t>
            </a:r>
            <a:r>
              <a:rPr lang="en-US" sz="1200" kern="1200" baseline="300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 presentation that will show some of the tools presented in this session in random order. The first team to accurately name the tool and provide instruction on its proper use gains three points. Incorrect answers or failure to show how the tool is used properly on the first attempt creates an opportunity for the opposing team. Consider a prize for the winning team.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51578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9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1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0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9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Hand Tools 00103-15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 id="2147483985" r:id="rId7"/>
    <p:sldLayoutId id="2147483986" r:id="rId8"/>
    <p:sldLayoutId id="2147483987" r:id="rId9"/>
    <p:sldLayoutId id="2147483988" r:id="rId10"/>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Introduction to Hand Tools 00103-15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55" y="446812"/>
            <a:ext cx="9019485" cy="505605"/>
          </a:xfrm>
        </p:spPr>
        <p:txBody>
          <a:bodyPr/>
          <a:lstStyle/>
          <a:p>
            <a:r>
              <a:rPr lang="en-US" dirty="0" smtClean="0"/>
              <a:t>Sections 4.2.1 and 4.2.2</a:t>
            </a:r>
            <a:endParaRPr lang="en-US" dirty="0"/>
          </a:p>
        </p:txBody>
      </p:sp>
      <p:sp>
        <p:nvSpPr>
          <p:cNvPr id="3" name="Content Placeholder 2"/>
          <p:cNvSpPr>
            <a:spLocks noGrp="1"/>
          </p:cNvSpPr>
          <p:nvPr>
            <p:ph sz="quarter" idx="11"/>
          </p:nvPr>
        </p:nvSpPr>
        <p:spPr>
          <a:xfrm>
            <a:off x="268792" y="1093788"/>
            <a:ext cx="4318610" cy="5232400"/>
          </a:xfrm>
        </p:spPr>
        <p:txBody>
          <a:bodyPr anchor="ctr"/>
          <a:lstStyle/>
          <a:p>
            <a:pPr marL="0" indent="0" algn="ctr">
              <a:buNone/>
            </a:pPr>
            <a:r>
              <a:rPr lang="en-US" sz="2400" dirty="0"/>
              <a:t>Chain falls are not fast, but they are reliable and can lift a significant amount of weight with very little physical effort.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Picture 4" descr="00103-15_F4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8716" y="1352357"/>
            <a:ext cx="3328297" cy="4684105"/>
          </a:xfrm>
          <a:prstGeom prst="rect">
            <a:avLst/>
          </a:prstGeom>
        </p:spPr>
      </p:pic>
      <p:sp>
        <p:nvSpPr>
          <p:cNvPr id="6" name="Rectangle 5"/>
          <p:cNvSpPr/>
          <p:nvPr/>
        </p:nvSpPr>
        <p:spPr>
          <a:xfrm>
            <a:off x="269054" y="1136513"/>
            <a:ext cx="8526625" cy="1569660"/>
          </a:xfrm>
          <a:prstGeom prst="rect">
            <a:avLst/>
          </a:prstGeom>
        </p:spPr>
        <p:txBody>
          <a:bodyPr wrap="square">
            <a:spAutoFit/>
          </a:bodyPr>
          <a:lstStyle/>
          <a:p>
            <a:pPr algn="ctr"/>
            <a:r>
              <a:rPr lang="en-US" dirty="0"/>
              <a:t>Cable come-alongs are not typically safe for vertical lifting. </a:t>
            </a:r>
          </a:p>
          <a:p>
            <a:pPr algn="ctr"/>
            <a:r>
              <a:rPr lang="en-US" dirty="0"/>
              <a:t>A ratchet chain hoist is a much better choice. However, </a:t>
            </a:r>
          </a:p>
          <a:p>
            <a:pPr algn="ctr"/>
            <a:r>
              <a:rPr lang="en-US" dirty="0"/>
              <a:t>a cable come-along is more manageable than a </a:t>
            </a:r>
          </a:p>
          <a:p>
            <a:pPr algn="ctr"/>
            <a:r>
              <a:rPr lang="en-US" dirty="0"/>
              <a:t>chain hoist for horizontal movement. </a:t>
            </a:r>
          </a:p>
        </p:txBody>
      </p:sp>
      <p:pic>
        <p:nvPicPr>
          <p:cNvPr id="7" name="Picture 6" descr="00103-15_F4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78716" y="2706173"/>
            <a:ext cx="2643925" cy="3362334"/>
          </a:xfrm>
          <a:prstGeom prst="rect">
            <a:avLst/>
          </a:prstGeom>
        </p:spPr>
      </p:pic>
      <p:pic>
        <p:nvPicPr>
          <p:cNvPr id="8" name="Picture 7" descr="00103-15_F48.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63300" y="3331782"/>
            <a:ext cx="2643925" cy="2412445"/>
          </a:xfrm>
          <a:prstGeom prst="rect">
            <a:avLst/>
          </a:prstGeom>
        </p:spPr>
      </p:pic>
    </p:spTree>
    <p:extLst>
      <p:ext uri="{BB962C8B-B14F-4D97-AF65-F5344CB8AC3E}">
        <p14:creationId xmlns:p14="http://schemas.microsoft.com/office/powerpoint/2010/main" val="261969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4.3.0 – Clamps </a:t>
            </a:r>
            <a:endParaRPr lang="en-US" dirty="0"/>
          </a:p>
        </p:txBody>
      </p:sp>
      <p:sp>
        <p:nvSpPr>
          <p:cNvPr id="3" name="Content Placeholder 2"/>
          <p:cNvSpPr>
            <a:spLocks noGrp="1"/>
          </p:cNvSpPr>
          <p:nvPr>
            <p:ph sz="quarter" idx="11"/>
          </p:nvPr>
        </p:nvSpPr>
        <p:spPr/>
        <p:txBody>
          <a:bodyPr/>
          <a:lstStyle/>
          <a:p>
            <a:pPr marL="0" indent="0" algn="ctr">
              <a:buNone/>
            </a:pPr>
            <a:r>
              <a:rPr lang="en-US" sz="2400" dirty="0"/>
              <a:t>A block of soft wood or </a:t>
            </a:r>
            <a:r>
              <a:rPr lang="en-US" sz="2400" dirty="0" smtClean="0"/>
              <a:t>a heavy </a:t>
            </a:r>
            <a:r>
              <a:rPr lang="en-US" sz="2400" dirty="0"/>
              <a:t>rubber </a:t>
            </a:r>
            <a:r>
              <a:rPr lang="en-US" sz="2400" dirty="0" smtClean="0"/>
              <a:t>pad </a:t>
            </a:r>
            <a:r>
              <a:rPr lang="en-US" sz="2400" dirty="0"/>
              <a:t>is often needed with clamps to prevent damage to the workpiece surface. This is especially important when working with exotic woods and similar materials.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Picture 4" descr="00103-15_F4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3098" y="1335151"/>
            <a:ext cx="5152860" cy="4915205"/>
          </a:xfrm>
          <a:prstGeom prst="rect">
            <a:avLst/>
          </a:prstGeom>
        </p:spPr>
      </p:pic>
      <p:pic>
        <p:nvPicPr>
          <p:cNvPr id="6" name="Picture 5" descr="00103-15_F5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098" y="2763350"/>
            <a:ext cx="5152860" cy="3527738"/>
          </a:xfrm>
          <a:prstGeom prst="rect">
            <a:avLst/>
          </a:prstGeom>
        </p:spPr>
      </p:pic>
    </p:spTree>
    <p:extLst>
      <p:ext uri="{BB962C8B-B14F-4D97-AF65-F5344CB8AC3E}">
        <p14:creationId xmlns:p14="http://schemas.microsoft.com/office/powerpoint/2010/main" val="3800797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 Hand Tool Review</a:t>
            </a:r>
            <a:endParaRPr lang="en-US" dirty="0"/>
          </a:p>
        </p:txBody>
      </p:sp>
      <p:sp>
        <p:nvSpPr>
          <p:cNvPr id="3" name="Text Placeholder 2"/>
          <p:cNvSpPr>
            <a:spLocks noGrp="1"/>
          </p:cNvSpPr>
          <p:nvPr>
            <p:ph sz="quarter" idx="11"/>
          </p:nvPr>
        </p:nvSpPr>
        <p:spPr/>
        <p:txBody>
          <a:bodyPr/>
          <a:lstStyle/>
          <a:p>
            <a:pPr marL="0" indent="0" algn="ctr">
              <a:buNone/>
            </a:pPr>
            <a:r>
              <a:rPr lang="en-US" sz="2200" dirty="0"/>
              <a:t> </a:t>
            </a:r>
            <a:r>
              <a:rPr lang="en-US" sz="2400" b="1" u="sng" dirty="0" smtClean="0"/>
              <a:t>What </a:t>
            </a:r>
            <a:r>
              <a:rPr lang="en-US" sz="2400" b="1" u="sng" dirty="0"/>
              <a:t>Is It and How Do I Use It</a:t>
            </a:r>
            <a:r>
              <a:rPr lang="en-US" sz="2400" b="1" u="sng" dirty="0" smtClean="0"/>
              <a:t>?</a:t>
            </a:r>
          </a:p>
          <a:p>
            <a:pPr marL="0" indent="0" algn="ctr">
              <a:buNone/>
            </a:pPr>
            <a:endParaRPr lang="en-US" sz="2200" dirty="0"/>
          </a:p>
          <a:p>
            <a:pPr marL="0" indent="0" algn="ctr">
              <a:buNone/>
            </a:pPr>
            <a:r>
              <a:rPr lang="en-US" sz="2200" dirty="0"/>
              <a:t>Hand tools from today’s session will be shown in random order. Name the tool accurately and completely, and then briefly show the instructor how to use it safely and properly</a:t>
            </a:r>
            <a:r>
              <a:rPr lang="en-US" sz="2200" dirty="0" smtClean="0"/>
              <a:t>.</a:t>
            </a:r>
          </a:p>
          <a:p>
            <a:pPr marL="0" indent="0" algn="ctr">
              <a:buNone/>
            </a:pPr>
            <a:endParaRPr lang="en-US" sz="2200" dirty="0"/>
          </a:p>
          <a:p>
            <a:pPr marL="0" indent="0" algn="ctr">
              <a:buNone/>
            </a:pPr>
            <a:r>
              <a:rPr lang="en-US" sz="2200" dirty="0"/>
              <a:t>Wrong name? The other team gets a chance to name and demonstrate use of the tool. Wrong instructions? The other team gets a chance to instruct and steal those two points</a:t>
            </a:r>
            <a:r>
              <a:rPr lang="en-US" sz="2200" dirty="0" smtClean="0"/>
              <a:t>.</a:t>
            </a:r>
          </a:p>
          <a:p>
            <a:pPr marL="0" indent="0" algn="ctr">
              <a:buNone/>
            </a:pPr>
            <a:endParaRPr lang="en-US" sz="2200" dirty="0"/>
          </a:p>
          <a:p>
            <a:pPr marL="0" indent="0" algn="ctr">
              <a:buNone/>
            </a:pPr>
            <a:r>
              <a:rPr lang="en-US" sz="2200" dirty="0"/>
              <a:t>Both name and instruction correct = 3 </a:t>
            </a:r>
            <a:r>
              <a:rPr lang="en-US" sz="2200" dirty="0" smtClean="0"/>
              <a:t>points</a:t>
            </a:r>
          </a:p>
          <a:p>
            <a:pPr marL="0" indent="0" algn="ctr">
              <a:buNone/>
            </a:pPr>
            <a:endParaRPr lang="en-US" sz="2200" dirty="0"/>
          </a:p>
          <a:p>
            <a:pPr marL="0" indent="0" algn="ctr">
              <a:buNone/>
            </a:pPr>
            <a:r>
              <a:rPr lang="en-US" sz="2200" dirty="0"/>
              <a:t>Name only correct = 1 point</a:t>
            </a:r>
          </a:p>
          <a:p>
            <a:pPr marL="0" indent="0" algn="ctr">
              <a:buNone/>
            </a:pPr>
            <a:endParaRPr lang="en-US" sz="2200" dirty="0"/>
          </a:p>
        </p:txBody>
      </p:sp>
      <p:sp>
        <p:nvSpPr>
          <p:cNvPr id="4" name="Footer Placeholder 3"/>
          <p:cNvSpPr>
            <a:spLocks noGrp="1"/>
          </p:cNvSpPr>
          <p:nvPr>
            <p:ph type="ftr" sz="quarter" idx="12"/>
          </p:nvPr>
        </p:nvSpPr>
        <p:spPr/>
        <p:txBody>
          <a:bodyPr/>
          <a:lstStyle/>
          <a:p>
            <a:pPr>
              <a:buFont typeface="Arial"/>
              <a:buNone/>
              <a:defRPr/>
            </a:pPr>
            <a:r>
              <a:rPr lang="en-US" dirty="0" smtClean="0">
                <a:solidFill>
                  <a:prstClr val="black"/>
                </a:solidFill>
                <a:effectLst>
                  <a:glow rad="139700">
                    <a:prstClr val="white">
                      <a:alpha val="10000"/>
                    </a:prstClr>
                  </a:glow>
                </a:effectLst>
              </a:rPr>
              <a:t>Introduction to Hand Tools 00103-15</a:t>
            </a:r>
            <a:endParaRPr lang="en-US" dirty="0">
              <a:solidFill>
                <a:prstClr val="black"/>
              </a:solidFill>
              <a:effectLst>
                <a:glow rad="139700">
                  <a:prstClr val="white">
                    <a:alpha val="10000"/>
                  </a:prstClr>
                </a:glow>
              </a:effectLst>
            </a:endParaRPr>
          </a:p>
        </p:txBody>
      </p:sp>
      <p:pic>
        <p:nvPicPr>
          <p:cNvPr id="5" name="Picture 4" descr="00103-15_F4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8699" y="1555495"/>
            <a:ext cx="6435383" cy="3940289"/>
          </a:xfrm>
          <a:prstGeom prst="rect">
            <a:avLst/>
          </a:prstGeom>
        </p:spPr>
      </p:pic>
      <p:sp>
        <p:nvSpPr>
          <p:cNvPr id="6" name="Rectangle 5"/>
          <p:cNvSpPr/>
          <p:nvPr/>
        </p:nvSpPr>
        <p:spPr>
          <a:xfrm>
            <a:off x="3363009" y="4823882"/>
            <a:ext cx="2485254" cy="671902"/>
          </a:xfrm>
          <a:prstGeom prst="rect">
            <a:avLst/>
          </a:prstGeom>
          <a:solidFill>
            <a:srgbClr val="A269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pic>
        <p:nvPicPr>
          <p:cNvPr id="7" name="Picture 6" descr="00103-15_F49.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8485" y="1555495"/>
            <a:ext cx="8149184" cy="3940289"/>
          </a:xfrm>
          <a:prstGeom prst="rect">
            <a:avLst/>
          </a:prstGeom>
        </p:spPr>
      </p:pic>
      <p:sp>
        <p:nvSpPr>
          <p:cNvPr id="8" name="Rectangle 7"/>
          <p:cNvSpPr/>
          <p:nvPr/>
        </p:nvSpPr>
        <p:spPr>
          <a:xfrm>
            <a:off x="3634773" y="4695834"/>
            <a:ext cx="2955960" cy="671902"/>
          </a:xfrm>
          <a:prstGeom prst="rect">
            <a:avLst/>
          </a:prstGeom>
          <a:solidFill>
            <a:srgbClr val="A269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pic>
        <p:nvPicPr>
          <p:cNvPr id="10" name="Picture 9" descr="00103-15_F4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8485" y="2285618"/>
            <a:ext cx="8298733" cy="1800899"/>
          </a:xfrm>
          <a:prstGeom prst="rect">
            <a:avLst/>
          </a:prstGeom>
        </p:spPr>
      </p:pic>
      <p:sp>
        <p:nvSpPr>
          <p:cNvPr id="12" name="Rectangle 11"/>
          <p:cNvSpPr/>
          <p:nvPr/>
        </p:nvSpPr>
        <p:spPr>
          <a:xfrm>
            <a:off x="3277170" y="3833339"/>
            <a:ext cx="2955960" cy="67190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black"/>
                </a:solidFill>
              </a:rPr>
              <a:t>File</a:t>
            </a:r>
            <a:endParaRPr lang="en-US" dirty="0">
              <a:solidFill>
                <a:prstClr val="black"/>
              </a:solidFill>
            </a:endParaRPr>
          </a:p>
        </p:txBody>
      </p:sp>
      <p:sp>
        <p:nvSpPr>
          <p:cNvPr id="11" name="Rectangle 10"/>
          <p:cNvSpPr/>
          <p:nvPr/>
        </p:nvSpPr>
        <p:spPr>
          <a:xfrm>
            <a:off x="3397357" y="3833339"/>
            <a:ext cx="2955960" cy="671902"/>
          </a:xfrm>
          <a:prstGeom prst="rect">
            <a:avLst/>
          </a:prstGeom>
          <a:solidFill>
            <a:srgbClr val="A269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pic>
        <p:nvPicPr>
          <p:cNvPr id="13" name="Picture 12" descr="00103-15_F44.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06748" y="1555495"/>
            <a:ext cx="5668146" cy="4244687"/>
          </a:xfrm>
          <a:prstGeom prst="rect">
            <a:avLst/>
          </a:prstGeom>
        </p:spPr>
      </p:pic>
      <p:sp>
        <p:nvSpPr>
          <p:cNvPr id="14" name="TextBox 13"/>
          <p:cNvSpPr txBox="1"/>
          <p:nvPr/>
        </p:nvSpPr>
        <p:spPr>
          <a:xfrm>
            <a:off x="3634773" y="5569349"/>
            <a:ext cx="2485254" cy="461665"/>
          </a:xfrm>
          <a:prstGeom prst="rect">
            <a:avLst/>
          </a:prstGeom>
          <a:noFill/>
        </p:spPr>
        <p:txBody>
          <a:bodyPr wrap="square" rtlCol="0">
            <a:spAutoFit/>
          </a:bodyPr>
          <a:lstStyle/>
          <a:p>
            <a:pPr algn="ctr"/>
            <a:r>
              <a:rPr lang="en-US" dirty="0" smtClean="0">
                <a:solidFill>
                  <a:prstClr val="black"/>
                </a:solidFill>
              </a:rPr>
              <a:t>Gloves</a:t>
            </a:r>
            <a:endParaRPr lang="en-US" dirty="0">
              <a:solidFill>
                <a:prstClr val="black"/>
              </a:solidFill>
            </a:endParaRPr>
          </a:p>
        </p:txBody>
      </p:sp>
      <p:sp>
        <p:nvSpPr>
          <p:cNvPr id="15" name="Rectangle 14"/>
          <p:cNvSpPr/>
          <p:nvPr/>
        </p:nvSpPr>
        <p:spPr>
          <a:xfrm>
            <a:off x="3561002" y="5614533"/>
            <a:ext cx="2485254" cy="560877"/>
          </a:xfrm>
          <a:prstGeom prst="rect">
            <a:avLst/>
          </a:prstGeom>
          <a:solidFill>
            <a:srgbClr val="A26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pic>
        <p:nvPicPr>
          <p:cNvPr id="16" name="Picture 15" descr="00103-15_F38.jpg"/>
          <p:cNvPicPr>
            <a:picLocks noChangeAspect="1"/>
          </p:cNvPicPr>
          <p:nvPr/>
        </p:nvPicPr>
        <p:blipFill rotWithShape="1">
          <a:blip r:embed="rId7" cstate="print">
            <a:extLst>
              <a:ext uri="{28A0092B-C50C-407E-A947-70E740481C1C}">
                <a14:useLocalDpi xmlns:a14="http://schemas.microsoft.com/office/drawing/2010/main"/>
              </a:ext>
            </a:extLst>
          </a:blip>
          <a:srcRect l="-251"/>
          <a:stretch/>
        </p:blipFill>
        <p:spPr>
          <a:xfrm>
            <a:off x="1138699" y="1990106"/>
            <a:ext cx="7166800" cy="3312967"/>
          </a:xfrm>
          <a:prstGeom prst="rect">
            <a:avLst/>
          </a:prstGeom>
        </p:spPr>
      </p:pic>
      <p:sp>
        <p:nvSpPr>
          <p:cNvPr id="17" name="Rectangle 16"/>
          <p:cNvSpPr/>
          <p:nvPr/>
        </p:nvSpPr>
        <p:spPr>
          <a:xfrm>
            <a:off x="3561002" y="4823882"/>
            <a:ext cx="2485254" cy="560877"/>
          </a:xfrm>
          <a:prstGeom prst="rect">
            <a:avLst/>
          </a:prstGeom>
          <a:solidFill>
            <a:srgbClr val="A26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pic>
        <p:nvPicPr>
          <p:cNvPr id="18" name="Picture 17" descr="00103-15_F38.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64389" y="1555495"/>
            <a:ext cx="7166800" cy="3312967"/>
          </a:xfrm>
          <a:prstGeom prst="rect">
            <a:avLst/>
          </a:prstGeom>
        </p:spPr>
      </p:pic>
      <p:sp>
        <p:nvSpPr>
          <p:cNvPr id="19" name="Rectangle 18"/>
          <p:cNvSpPr/>
          <p:nvPr/>
        </p:nvSpPr>
        <p:spPr>
          <a:xfrm>
            <a:off x="3561002" y="4086517"/>
            <a:ext cx="2485254" cy="560877"/>
          </a:xfrm>
          <a:prstGeom prst="rect">
            <a:avLst/>
          </a:prstGeom>
          <a:solidFill>
            <a:srgbClr val="A26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prstClr val="white"/>
                </a:solidFill>
              </a:rPr>
              <a:t>?</a:t>
            </a:r>
            <a:endParaRPr lang="en-US" sz="3200" b="1" dirty="0">
              <a:solidFill>
                <a:prstClr val="white"/>
              </a:solidFill>
            </a:endParaRPr>
          </a:p>
        </p:txBody>
      </p:sp>
      <p:sp>
        <p:nvSpPr>
          <p:cNvPr id="9" name="Rectangle 8"/>
          <p:cNvSpPr/>
          <p:nvPr/>
        </p:nvSpPr>
        <p:spPr>
          <a:xfrm>
            <a:off x="1706748" y="4758419"/>
            <a:ext cx="754144" cy="1015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1587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6"/>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8" grpId="0" animBg="1"/>
      <p:bldP spid="8" grpId="1" animBg="1"/>
      <p:bldP spid="12" grpId="0" animBg="1"/>
      <p:bldP spid="12" grpId="1" animBg="1"/>
      <p:bldP spid="11" grpId="0" animBg="1"/>
      <p:bldP spid="11" grpId="1" animBg="1"/>
      <p:bldP spid="14" grpId="0"/>
      <p:bldP spid="14" grpId="1"/>
      <p:bldP spid="15" grpId="0" animBg="1"/>
      <p:bldP spid="15" grpId="1" animBg="1"/>
      <p:bldP spid="17" grpId="0" animBg="1"/>
      <p:bldP spid="17" grpId="1" animBg="1"/>
      <p:bldP spid="19" grpId="0" animBg="1"/>
      <p:bldP spid="19"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Session…</a:t>
            </a:r>
            <a:endParaRPr lang="en-US" dirty="0"/>
          </a:p>
        </p:txBody>
      </p:sp>
      <p:sp>
        <p:nvSpPr>
          <p:cNvPr id="6" name="Text Placeholder 5"/>
          <p:cNvSpPr>
            <a:spLocks noGrp="1"/>
          </p:cNvSpPr>
          <p:nvPr>
            <p:ph type="body" sz="quarter" idx="11"/>
          </p:nvPr>
        </p:nvSpPr>
        <p:spPr/>
        <p:txBody>
          <a:bodyPr/>
          <a:lstStyle/>
          <a:p>
            <a:pPr marL="0" indent="0" algn="ctr">
              <a:buNone/>
            </a:pPr>
            <a:r>
              <a:rPr lang="en-US" sz="2400" b="1" dirty="0"/>
              <a:t> </a:t>
            </a:r>
            <a:endParaRPr lang="en-US" sz="2400" dirty="0"/>
          </a:p>
          <a:p>
            <a:pPr marL="0" indent="0" algn="ctr">
              <a:buNone/>
            </a:pPr>
            <a:r>
              <a:rPr lang="en-US" sz="2400" b="1" dirty="0"/>
              <a:t>LABORATORY:</a:t>
            </a:r>
            <a:endParaRPr lang="en-US" sz="2400" dirty="0"/>
          </a:p>
          <a:p>
            <a:pPr marL="0" indent="0" algn="ctr">
              <a:buNone/>
            </a:pPr>
            <a:r>
              <a:rPr lang="en-US" sz="2400" b="1" dirty="0"/>
              <a:t>USING HAND TOOLS</a:t>
            </a:r>
            <a:endParaRPr lang="en-US" sz="2400" dirty="0"/>
          </a:p>
          <a:p>
            <a:pPr marL="0" indent="0" algn="ctr">
              <a:buNone/>
            </a:pPr>
            <a:r>
              <a:rPr lang="en-US" sz="2400" b="1" dirty="0"/>
              <a:t> </a:t>
            </a:r>
            <a:endParaRPr lang="en-US" sz="2400" dirty="0"/>
          </a:p>
          <a:p>
            <a:pPr marL="0" indent="0" algn="ctr">
              <a:buNone/>
            </a:pPr>
            <a:r>
              <a:rPr lang="en-US" sz="2400" dirty="0"/>
              <a:t>Review the complete module to prepare for the laboratory and Performance Tasks in the next session.</a:t>
            </a:r>
          </a:p>
          <a:p>
            <a:pPr marL="0" indent="0" algn="ctr">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81593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777"/>
            <a:ext cx="9144000" cy="682483"/>
          </a:xfrm>
          <a:prstGeom prst="rect">
            <a:avLst/>
          </a:prstGeom>
          <a:solidFill>
            <a:srgbClr val="A2692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smtClean="0"/>
              <a:t>Session 2: Cutting and Shaping Tools; Other Common Hand Tools</a:t>
            </a:r>
            <a:endParaRPr lang="en-US" sz="2200" b="1" dirty="0"/>
          </a:p>
        </p:txBody>
      </p:sp>
    </p:spTree>
    <p:extLst>
      <p:ext uri="{BB962C8B-B14F-4D97-AF65-F5344CB8AC3E}">
        <p14:creationId xmlns:p14="http://schemas.microsoft.com/office/powerpoint/2010/main" val="2390584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Two Objectives</a:t>
            </a:r>
            <a:endParaRPr lang="en-US" dirty="0"/>
          </a:p>
        </p:txBody>
      </p:sp>
      <p:sp>
        <p:nvSpPr>
          <p:cNvPr id="3" name="Text Placeholder 2"/>
          <p:cNvSpPr>
            <a:spLocks noGrp="1"/>
          </p:cNvSpPr>
          <p:nvPr>
            <p:ph type="body" sz="quarter" idx="11"/>
          </p:nvPr>
        </p:nvSpPr>
        <p:spPr/>
        <p:txBody>
          <a:bodyPr/>
          <a:lstStyle/>
          <a:p>
            <a:pPr marL="0" indent="0">
              <a:buNone/>
            </a:pPr>
            <a:r>
              <a:rPr lang="en-US" sz="2000" b="1" dirty="0"/>
              <a:t>When trainees have completed this session, they should be able to do the following</a:t>
            </a:r>
            <a:r>
              <a:rPr lang="en-US" sz="2000" b="1" dirty="0" smtClean="0"/>
              <a:t>:</a:t>
            </a:r>
          </a:p>
          <a:p>
            <a:pPr marL="0" indent="0">
              <a:buNone/>
            </a:pPr>
            <a:endParaRPr lang="en-US" sz="1000" dirty="0"/>
          </a:p>
          <a:p>
            <a:pPr marL="346075" indent="-346075">
              <a:buFont typeface="+mj-lt"/>
              <a:buAutoNum type="arabicPeriod" startAt="3"/>
            </a:pPr>
            <a:r>
              <a:rPr lang="en-US" sz="2000" dirty="0" smtClean="0"/>
              <a:t>Identify </a:t>
            </a:r>
            <a:r>
              <a:rPr lang="en-US" sz="2000" dirty="0"/>
              <a:t>and explain how to use various types of cutting and shaping tools.</a:t>
            </a:r>
          </a:p>
          <a:p>
            <a:pPr marL="690563" lvl="1" indent="-344488">
              <a:buFont typeface="+mj-lt"/>
              <a:buAutoNum type="alphaLcPeriod"/>
            </a:pPr>
            <a:r>
              <a:rPr lang="en-US" sz="2000" dirty="0" smtClean="0"/>
              <a:t>Identify </a:t>
            </a:r>
            <a:r>
              <a:rPr lang="en-US" sz="2000" dirty="0"/>
              <a:t>and explain how to use handsaws.</a:t>
            </a:r>
          </a:p>
          <a:p>
            <a:pPr marL="690563" lvl="1" indent="-344488">
              <a:buFont typeface="+mj-lt"/>
              <a:buAutoNum type="alphaLcPeriod"/>
            </a:pPr>
            <a:r>
              <a:rPr lang="en-US" sz="2000" dirty="0" smtClean="0"/>
              <a:t>Identify </a:t>
            </a:r>
            <a:r>
              <a:rPr lang="en-US" sz="2000" dirty="0"/>
              <a:t>and explain how to use various types of files and utility knives.</a:t>
            </a:r>
          </a:p>
          <a:p>
            <a:pPr marL="346075" indent="-346075">
              <a:buFont typeface="+mj-lt"/>
              <a:buAutoNum type="arabicPeriod" startAt="3"/>
            </a:pPr>
            <a:r>
              <a:rPr lang="en-US" sz="2000" dirty="0"/>
              <a:t>Identify and explain how to use other common hand tools.</a:t>
            </a:r>
          </a:p>
          <a:p>
            <a:pPr marL="690563" lvl="1" indent="-344488">
              <a:buFont typeface="+mj-lt"/>
              <a:buAutoNum type="alphaLcPeriod"/>
            </a:pPr>
            <a:r>
              <a:rPr lang="en-US" sz="2000" dirty="0"/>
              <a:t>Identify and explain how to use shovels and picks.</a:t>
            </a:r>
          </a:p>
          <a:p>
            <a:pPr marL="690563" lvl="1" indent="-344488">
              <a:buFont typeface="+mj-lt"/>
              <a:buAutoNum type="alphaLcPeriod"/>
            </a:pPr>
            <a:r>
              <a:rPr lang="en-US" sz="2000" dirty="0"/>
              <a:t>Identify and explain how to use chain falls and come-alongs.</a:t>
            </a:r>
          </a:p>
          <a:p>
            <a:pPr marL="690563" lvl="1" indent="-344488">
              <a:buFont typeface="+mj-lt"/>
              <a:buAutoNum type="alphaLcPeriod"/>
            </a:pPr>
            <a:r>
              <a:rPr lang="en-US" sz="2000" dirty="0"/>
              <a:t>Identify and explain how to use various types of clamps.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5" name="Rectangle 4"/>
          <p:cNvSpPr/>
          <p:nvPr/>
        </p:nvSpPr>
        <p:spPr>
          <a:xfrm>
            <a:off x="488808" y="1617570"/>
            <a:ext cx="8142210" cy="4247317"/>
          </a:xfrm>
          <a:prstGeom prst="rect">
            <a:avLst/>
          </a:prstGeom>
        </p:spPr>
        <p:txBody>
          <a:bodyPr wrap="square">
            <a:spAutoFit/>
          </a:bodyPr>
          <a:lstStyle/>
          <a:p>
            <a:r>
              <a:rPr lang="en-US" sz="2000" b="1" dirty="0">
                <a:solidFill>
                  <a:srgbClr val="FFFFFF"/>
                </a:solidFill>
              </a:rPr>
              <a:t>Related Performance Tasks:</a:t>
            </a:r>
            <a:endParaRPr lang="en-US" sz="2000" dirty="0">
              <a:solidFill>
                <a:srgbClr val="FFFFFF"/>
              </a:solidFill>
            </a:endParaRPr>
          </a:p>
          <a:p>
            <a:pPr marL="342900" indent="-342900">
              <a:buAutoNum type="arabicPeriod"/>
            </a:pPr>
            <a:r>
              <a:rPr lang="en-US" sz="1800" dirty="0" smtClean="0">
                <a:solidFill>
                  <a:srgbClr val="FFFFFF"/>
                </a:solidFill>
              </a:rPr>
              <a:t>Visually </a:t>
            </a:r>
            <a:r>
              <a:rPr lang="en-US" sz="1800" dirty="0">
                <a:solidFill>
                  <a:srgbClr val="FFFFFF"/>
                </a:solidFill>
              </a:rPr>
              <a:t>inspect the following tools to determine if they are safe to use:</a:t>
            </a:r>
          </a:p>
          <a:p>
            <a:pPr marL="630238" lvl="1" indent="-284163">
              <a:buFont typeface="Arial"/>
              <a:buChar char="•"/>
            </a:pPr>
            <a:r>
              <a:rPr lang="en-US" sz="1800" dirty="0" smtClean="0">
                <a:solidFill>
                  <a:srgbClr val="FFFFFF"/>
                </a:solidFill>
              </a:rPr>
              <a:t>Hand </a:t>
            </a:r>
            <a:r>
              <a:rPr lang="en-US" sz="1800" dirty="0">
                <a:solidFill>
                  <a:srgbClr val="FFFFFF"/>
                </a:solidFill>
              </a:rPr>
              <a:t>saw</a:t>
            </a:r>
          </a:p>
          <a:p>
            <a:pPr marL="630238" lvl="1" indent="-284163">
              <a:buFont typeface="Arial"/>
              <a:buChar char="•"/>
            </a:pPr>
            <a:r>
              <a:rPr lang="en-US" sz="1800" dirty="0" smtClean="0">
                <a:solidFill>
                  <a:srgbClr val="FFFFFF"/>
                </a:solidFill>
              </a:rPr>
              <a:t>File</a:t>
            </a:r>
            <a:endParaRPr lang="en-US" sz="1800" dirty="0">
              <a:solidFill>
                <a:srgbClr val="FFFFFF"/>
              </a:solidFill>
            </a:endParaRPr>
          </a:p>
          <a:p>
            <a:pPr marL="630238" lvl="1" indent="-284163">
              <a:buFont typeface="Arial"/>
              <a:buChar char="•"/>
            </a:pPr>
            <a:r>
              <a:rPr lang="en-US" sz="1800" dirty="0" smtClean="0">
                <a:solidFill>
                  <a:srgbClr val="FFFFFF"/>
                </a:solidFill>
              </a:rPr>
              <a:t>Utility </a:t>
            </a:r>
            <a:r>
              <a:rPr lang="en-US" sz="1800" dirty="0">
                <a:solidFill>
                  <a:srgbClr val="FFFFFF"/>
                </a:solidFill>
              </a:rPr>
              <a:t>knife</a:t>
            </a:r>
          </a:p>
          <a:p>
            <a:pPr marL="630238" lvl="1" indent="-284163">
              <a:buFont typeface="Arial"/>
              <a:buChar char="•"/>
            </a:pPr>
            <a:r>
              <a:rPr lang="en-US" sz="1800" dirty="0" smtClean="0">
                <a:solidFill>
                  <a:srgbClr val="FFFFFF"/>
                </a:solidFill>
              </a:rPr>
              <a:t>Shovel </a:t>
            </a:r>
            <a:r>
              <a:rPr lang="en-US" sz="1800" dirty="0">
                <a:solidFill>
                  <a:srgbClr val="FFFFFF"/>
                </a:solidFill>
              </a:rPr>
              <a:t>or other earth tool</a:t>
            </a:r>
          </a:p>
          <a:p>
            <a:pPr marL="630238" lvl="1" indent="-284163">
              <a:buFont typeface="Arial"/>
              <a:buChar char="•"/>
            </a:pPr>
            <a:r>
              <a:rPr lang="en-US" sz="1800" dirty="0" smtClean="0">
                <a:solidFill>
                  <a:srgbClr val="FFFFFF"/>
                </a:solidFill>
              </a:rPr>
              <a:t>Chain </a:t>
            </a:r>
            <a:r>
              <a:rPr lang="en-US" sz="1800" dirty="0">
                <a:solidFill>
                  <a:srgbClr val="FFFFFF"/>
                </a:solidFill>
              </a:rPr>
              <a:t>fall or hoist</a:t>
            </a:r>
          </a:p>
          <a:p>
            <a:pPr marL="630238" lvl="1" indent="-284163">
              <a:buFont typeface="Arial"/>
              <a:buChar char="•"/>
            </a:pPr>
            <a:r>
              <a:rPr lang="en-US" sz="1800" dirty="0" smtClean="0">
                <a:solidFill>
                  <a:srgbClr val="FFFFFF"/>
                </a:solidFill>
              </a:rPr>
              <a:t>Clamps</a:t>
            </a:r>
            <a:endParaRPr lang="en-US" sz="1800" dirty="0">
              <a:solidFill>
                <a:srgbClr val="FFFFFF"/>
              </a:solidFill>
            </a:endParaRPr>
          </a:p>
          <a:p>
            <a:pPr marL="342900" indent="-342900">
              <a:buAutoNum type="arabicPeriod" startAt="2"/>
            </a:pPr>
            <a:r>
              <a:rPr lang="en-US" sz="1800" dirty="0" smtClean="0">
                <a:solidFill>
                  <a:srgbClr val="FFFFFF"/>
                </a:solidFill>
              </a:rPr>
              <a:t>Safely </a:t>
            </a:r>
            <a:r>
              <a:rPr lang="en-US" sz="1800" dirty="0">
                <a:solidFill>
                  <a:srgbClr val="FFFFFF"/>
                </a:solidFill>
              </a:rPr>
              <a:t>and properly use the following tools:</a:t>
            </a:r>
          </a:p>
          <a:p>
            <a:pPr marL="630238" lvl="1" indent="-284163">
              <a:buFont typeface="Arial"/>
              <a:buChar char="•"/>
            </a:pPr>
            <a:r>
              <a:rPr lang="en-US" sz="1800" dirty="0">
                <a:solidFill>
                  <a:srgbClr val="FFFFFF"/>
                </a:solidFill>
              </a:rPr>
              <a:t>File</a:t>
            </a:r>
          </a:p>
          <a:p>
            <a:pPr marL="630238" lvl="1" indent="-284163">
              <a:buFont typeface="Arial"/>
              <a:buChar char="•"/>
            </a:pPr>
            <a:r>
              <a:rPr lang="en-US" sz="1800" dirty="0" smtClean="0">
                <a:solidFill>
                  <a:srgbClr val="FFFFFF"/>
                </a:solidFill>
              </a:rPr>
              <a:t>Utility </a:t>
            </a:r>
            <a:r>
              <a:rPr lang="en-US" sz="1800" dirty="0">
                <a:solidFill>
                  <a:srgbClr val="FFFFFF"/>
                </a:solidFill>
              </a:rPr>
              <a:t>knife</a:t>
            </a:r>
          </a:p>
          <a:p>
            <a:pPr marL="630238" lvl="1" indent="-284163">
              <a:buFont typeface="Arial"/>
              <a:buChar char="•"/>
            </a:pPr>
            <a:r>
              <a:rPr lang="en-US" sz="1800" dirty="0" smtClean="0">
                <a:solidFill>
                  <a:srgbClr val="FFFFFF"/>
                </a:solidFill>
              </a:rPr>
              <a:t>Shovel </a:t>
            </a:r>
            <a:r>
              <a:rPr lang="en-US" sz="1800" dirty="0">
                <a:solidFill>
                  <a:srgbClr val="FFFFFF"/>
                </a:solidFill>
              </a:rPr>
              <a:t>or other earth tool</a:t>
            </a:r>
          </a:p>
          <a:p>
            <a:pPr marL="630238" lvl="1" indent="-284163">
              <a:buFont typeface="Arial"/>
              <a:buChar char="•"/>
            </a:pPr>
            <a:r>
              <a:rPr lang="en-US" sz="1800" dirty="0" smtClean="0">
                <a:solidFill>
                  <a:srgbClr val="FFFFFF"/>
                </a:solidFill>
              </a:rPr>
              <a:t>Chain </a:t>
            </a:r>
            <a:r>
              <a:rPr lang="en-US" sz="1800" dirty="0">
                <a:solidFill>
                  <a:srgbClr val="FFFFFF"/>
                </a:solidFill>
              </a:rPr>
              <a:t>fall or hoist</a:t>
            </a:r>
          </a:p>
          <a:p>
            <a:pPr marL="630238" lvl="1" indent="-284163">
              <a:buFont typeface="Arial"/>
              <a:buChar char="•"/>
            </a:pPr>
            <a:r>
              <a:rPr lang="en-US" sz="1800" dirty="0" smtClean="0">
                <a:solidFill>
                  <a:srgbClr val="FFFFFF"/>
                </a:solidFill>
              </a:rPr>
              <a:t>Clamps</a:t>
            </a:r>
            <a:endParaRPr lang="en-US" sz="1800" dirty="0">
              <a:solidFill>
                <a:srgbClr val="FFFFFF"/>
              </a:solidFill>
            </a:endParaRPr>
          </a:p>
          <a:p>
            <a:pPr marL="346075" indent="-346075"/>
            <a:r>
              <a:rPr lang="en-US" sz="1800" dirty="0">
                <a:solidFill>
                  <a:srgbClr val="FFFFFF"/>
                </a:solidFill>
              </a:rPr>
              <a:t>3.	Make a straight, square cut in framing lumber using a crosscut saw.</a:t>
            </a:r>
          </a:p>
        </p:txBody>
      </p:sp>
    </p:spTree>
    <p:extLst>
      <p:ext uri="{BB962C8B-B14F-4D97-AF65-F5344CB8AC3E}">
        <p14:creationId xmlns:p14="http://schemas.microsoft.com/office/powerpoint/2010/main" val="3855022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3.1.0 – Saws </a:t>
            </a:r>
            <a:endParaRPr lang="en-US" dirty="0"/>
          </a:p>
        </p:txBody>
      </p:sp>
      <p:pic>
        <p:nvPicPr>
          <p:cNvPr id="5" name="Content Placeholder 4" descr="00103-15_F38.jpg"/>
          <p:cNvPicPr>
            <a:picLocks noGrp="1" noChangeAspect="1"/>
          </p:cNvPicPr>
          <p:nvPr>
            <p:ph sz="quarter" idx="11"/>
          </p:nvPr>
        </p:nvPicPr>
        <p:blipFill>
          <a:blip r:embed="rId3" cstate="print">
            <a:extLst>
              <a:ext uri="{28A0092B-C50C-407E-A947-70E740481C1C}">
                <a14:useLocalDpi xmlns:a14="http://schemas.microsoft.com/office/drawing/2010/main"/>
              </a:ext>
            </a:extLst>
          </a:blip>
          <a:srcRect l="-8584" r="-8584"/>
          <a:stretch>
            <a:fillRect/>
          </a:stretch>
        </p:blipFill>
        <p:spPr/>
      </p:pic>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563765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3.1.1 – Crosscutting Lumber</a:t>
            </a:r>
            <a:endParaRPr lang="en-US" dirty="0"/>
          </a:p>
        </p:txBody>
      </p:sp>
      <p:sp>
        <p:nvSpPr>
          <p:cNvPr id="6" name="Text Placeholder 5"/>
          <p:cNvSpPr>
            <a:spLocks noGrp="1"/>
          </p:cNvSpPr>
          <p:nvPr>
            <p:ph type="body" sz="quarter" idx="11"/>
          </p:nvPr>
        </p:nvSpPr>
        <p:spPr/>
        <p:txBody>
          <a:bodyPr/>
          <a:lstStyle/>
          <a:p>
            <a:pPr marL="0" indent="0" algn="ctr">
              <a:buNone/>
            </a:pPr>
            <a:r>
              <a:rPr lang="en-US" sz="2200" b="1" u="sng" dirty="0"/>
              <a:t>Using a Hand </a:t>
            </a:r>
            <a:r>
              <a:rPr lang="en-US" sz="2200" b="1" u="sng" dirty="0" smtClean="0"/>
              <a:t>Saw</a:t>
            </a:r>
          </a:p>
          <a:p>
            <a:pPr marL="0" indent="0" algn="ctr">
              <a:buNone/>
            </a:pPr>
            <a:endParaRPr lang="en-US" sz="1000" dirty="0"/>
          </a:p>
          <a:p>
            <a:r>
              <a:rPr lang="en-US" sz="2000" dirty="0" smtClean="0"/>
              <a:t>Mark </a:t>
            </a:r>
            <a:r>
              <a:rPr lang="en-US" sz="2000" dirty="0"/>
              <a:t>the cut with a square. Mark </a:t>
            </a:r>
            <a:r>
              <a:rPr lang="en-US" sz="2000" dirty="0" smtClean="0"/>
              <a:t>one side </a:t>
            </a:r>
            <a:r>
              <a:rPr lang="en-US" sz="2000" dirty="0"/>
              <a:t>of the line on which the saw cut should be made.</a:t>
            </a:r>
          </a:p>
          <a:p>
            <a:r>
              <a:rPr lang="en-US" sz="2000" dirty="0" smtClean="0"/>
              <a:t>Support </a:t>
            </a:r>
            <a:r>
              <a:rPr lang="en-US" sz="2000" dirty="0"/>
              <a:t>and secure the workpiece. </a:t>
            </a:r>
            <a:r>
              <a:rPr lang="en-US" sz="2000" dirty="0" smtClean="0"/>
              <a:t>Wear gloves</a:t>
            </a:r>
            <a:r>
              <a:rPr lang="en-US" sz="2000" dirty="0"/>
              <a:t>.</a:t>
            </a:r>
          </a:p>
          <a:p>
            <a:r>
              <a:rPr lang="en-US" sz="2000" dirty="0" smtClean="0"/>
              <a:t>Place </a:t>
            </a:r>
            <a:r>
              <a:rPr lang="en-US" sz="2000" dirty="0"/>
              <a:t>the saw teeth against the wood on the side away from you. Align the edge of the blade teeth with your cut line.</a:t>
            </a:r>
          </a:p>
          <a:p>
            <a:r>
              <a:rPr lang="en-US" sz="2000" dirty="0" smtClean="0"/>
              <a:t>With </a:t>
            </a:r>
            <a:r>
              <a:rPr lang="en-US" sz="2000" dirty="0"/>
              <a:t>the saw handle near the workpiece and at roughly a 45-degree angle, begin drawing the saw up and back towards you slowly. Use the gloved thumb of your free hand as a saw guide.</a:t>
            </a:r>
          </a:p>
          <a:p>
            <a:r>
              <a:rPr lang="en-US" sz="2000" dirty="0" smtClean="0"/>
              <a:t>After </a:t>
            </a:r>
            <a:r>
              <a:rPr lang="en-US" sz="2000" dirty="0"/>
              <a:t>a slight kerf is formed by drawing the saw back, push the saw forward. This requires more force since it is a true cutting stroke</a:t>
            </a:r>
            <a:r>
              <a:rPr lang="en-US" sz="2000" dirty="0" smtClean="0"/>
              <a:t>.</a:t>
            </a: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7" name="Rectangle 6"/>
          <p:cNvSpPr/>
          <p:nvPr/>
        </p:nvSpPr>
        <p:spPr>
          <a:xfrm>
            <a:off x="458596" y="2111252"/>
            <a:ext cx="8172422" cy="2015936"/>
          </a:xfrm>
          <a:prstGeom prst="rect">
            <a:avLst/>
          </a:prstGeom>
        </p:spPr>
        <p:txBody>
          <a:bodyPr wrap="square">
            <a:spAutoFit/>
          </a:bodyPr>
          <a:lstStyle/>
          <a:p>
            <a:pPr marL="342900" indent="-342900">
              <a:spcBef>
                <a:spcPts val="400"/>
              </a:spcBef>
              <a:buFont typeface="Arial"/>
              <a:buChar char="•"/>
            </a:pPr>
            <a:r>
              <a:rPr lang="en-US" sz="2000" dirty="0" smtClean="0">
                <a:solidFill>
                  <a:srgbClr val="FFFFFF"/>
                </a:solidFill>
              </a:rPr>
              <a:t>Continue </a:t>
            </a:r>
            <a:r>
              <a:rPr lang="en-US" sz="2000" dirty="0">
                <a:solidFill>
                  <a:srgbClr val="FFFFFF"/>
                </a:solidFill>
              </a:rPr>
              <a:t>sawing in </a:t>
            </a:r>
            <a:r>
              <a:rPr lang="en-US" sz="2000" dirty="0" smtClean="0">
                <a:solidFill>
                  <a:srgbClr val="FFFFFF"/>
                </a:solidFill>
              </a:rPr>
              <a:t>this </a:t>
            </a:r>
            <a:r>
              <a:rPr lang="en-US" sz="2000" dirty="0">
                <a:solidFill>
                  <a:srgbClr val="FFFFFF"/>
                </a:solidFill>
              </a:rPr>
              <a:t>manner, with more force applied when the saw is moving away from you. No need to ride or push the saw down into the wood. A sharp saw will take care of itself.</a:t>
            </a:r>
          </a:p>
          <a:p>
            <a:pPr marL="342900" indent="-342900">
              <a:spcBef>
                <a:spcPts val="400"/>
              </a:spcBef>
              <a:buFont typeface="Arial"/>
              <a:buChar char="•"/>
            </a:pPr>
            <a:r>
              <a:rPr lang="en-US" sz="2000" dirty="0" smtClean="0">
                <a:solidFill>
                  <a:srgbClr val="FFFFFF"/>
                </a:solidFill>
              </a:rPr>
              <a:t>Maintain </a:t>
            </a:r>
            <a:r>
              <a:rPr lang="en-US" sz="2000" dirty="0">
                <a:solidFill>
                  <a:srgbClr val="FFFFFF"/>
                </a:solidFill>
              </a:rPr>
              <a:t>the 45-degree angle and keep the saw blade aligned to the mark. Watch for movement of the workpiece as the cut progresses that can cause the kerf to close on the saw and bind it</a:t>
            </a:r>
            <a:r>
              <a:rPr lang="en-US" sz="2000" dirty="0" smtClean="0">
                <a:solidFill>
                  <a:srgbClr val="FFFFFF"/>
                </a:solidFill>
              </a:rPr>
              <a:t>.</a:t>
            </a:r>
            <a:endParaRPr lang="en-US" sz="2000" dirty="0">
              <a:solidFill>
                <a:srgbClr val="FFFFFF"/>
              </a:solidFill>
            </a:endParaRPr>
          </a:p>
        </p:txBody>
      </p:sp>
    </p:spTree>
    <p:extLst>
      <p:ext uri="{BB962C8B-B14F-4D97-AF65-F5344CB8AC3E}">
        <p14:creationId xmlns:p14="http://schemas.microsoft.com/office/powerpoint/2010/main" val="2648562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3.2.1 – Files </a:t>
            </a:r>
            <a:endParaRPr lang="en-US" dirty="0"/>
          </a:p>
        </p:txBody>
      </p:sp>
      <p:sp>
        <p:nvSpPr>
          <p:cNvPr id="3" name="Content Placeholder 2"/>
          <p:cNvSpPr>
            <a:spLocks noGrp="1"/>
          </p:cNvSpPr>
          <p:nvPr>
            <p:ph sz="quarter" idx="11"/>
          </p:nvPr>
        </p:nvSpPr>
        <p:spPr/>
        <p:txBody>
          <a:bodyPr/>
          <a:lstStyle/>
          <a:p>
            <a:pPr marL="0" indent="0" algn="ctr">
              <a:buNone/>
            </a:pPr>
            <a:r>
              <a:rPr lang="en-US" sz="2000" dirty="0"/>
              <a:t>Never use a file without a handle. It is unsafe and the file cannot be properly controlled. Gloves should always be worn as well.</a:t>
            </a:r>
          </a:p>
          <a:p>
            <a:pPr marL="0" indent="0" algn="ctr">
              <a:buNone/>
            </a:pP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Picture 4" descr="00103-15_F4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11586" y="1936032"/>
            <a:ext cx="4320828" cy="2671288"/>
          </a:xfrm>
          <a:prstGeom prst="rect">
            <a:avLst/>
          </a:prstGeom>
        </p:spPr>
      </p:pic>
      <p:pic>
        <p:nvPicPr>
          <p:cNvPr id="6" name="Picture 5" descr="00103-15_F4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5648" y="4781830"/>
            <a:ext cx="6652703" cy="1592676"/>
          </a:xfrm>
          <a:prstGeom prst="rect">
            <a:avLst/>
          </a:prstGeom>
        </p:spPr>
      </p:pic>
    </p:spTree>
    <p:extLst>
      <p:ext uri="{BB962C8B-B14F-4D97-AF65-F5344CB8AC3E}">
        <p14:creationId xmlns:p14="http://schemas.microsoft.com/office/powerpoint/2010/main" val="3631091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3.2.1 – Files </a:t>
            </a:r>
            <a:endParaRPr lang="en-US" dirty="0"/>
          </a:p>
        </p:txBody>
      </p:sp>
      <p:pic>
        <p:nvPicPr>
          <p:cNvPr id="5" name="Content Placeholder 4" descr="00103-15_F42.jpg"/>
          <p:cNvPicPr>
            <a:picLocks noGrp="1" noChangeAspect="1"/>
          </p:cNvPicPr>
          <p:nvPr>
            <p:ph sz="quarter" idx="11"/>
          </p:nvPr>
        </p:nvPicPr>
        <p:blipFill>
          <a:blip r:embed="rId3" cstate="print">
            <a:extLst>
              <a:ext uri="{28A0092B-C50C-407E-A947-70E740481C1C}">
                <a14:useLocalDpi xmlns:a14="http://schemas.microsoft.com/office/drawing/2010/main"/>
              </a:ext>
            </a:extLst>
          </a:blip>
          <a:srcRect l="-24085" r="-24085"/>
          <a:stretch>
            <a:fillRect/>
          </a:stretch>
        </p:blipFill>
        <p:spPr>
          <a:xfrm>
            <a:off x="268792" y="1150662"/>
            <a:ext cx="8606416" cy="5232400"/>
          </a:xfrm>
        </p:spPr>
      </p:pic>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sp>
        <p:nvSpPr>
          <p:cNvPr id="6" name="Rectangle 5"/>
          <p:cNvSpPr/>
          <p:nvPr/>
        </p:nvSpPr>
        <p:spPr>
          <a:xfrm>
            <a:off x="268792" y="1120676"/>
            <a:ext cx="8606416" cy="1200328"/>
          </a:xfrm>
          <a:prstGeom prst="rect">
            <a:avLst/>
          </a:prstGeom>
        </p:spPr>
        <p:txBody>
          <a:bodyPr wrap="square">
            <a:spAutoFit/>
          </a:bodyPr>
          <a:lstStyle/>
          <a:p>
            <a:pPr algn="ctr"/>
            <a:r>
              <a:rPr lang="en-US" dirty="0"/>
              <a:t>Rasp-cut files work very poorly on metal and should be used on wood only. Rasps may also be made from a softer metal that is not hard enough for effective metal cutting. </a:t>
            </a:r>
          </a:p>
        </p:txBody>
      </p:sp>
      <p:pic>
        <p:nvPicPr>
          <p:cNvPr id="7" name="Picture 6" descr="00103-15_T0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162" y="3032774"/>
            <a:ext cx="8298733" cy="2398248"/>
          </a:xfrm>
          <a:prstGeom prst="rect">
            <a:avLst/>
          </a:prstGeom>
        </p:spPr>
      </p:pic>
    </p:spTree>
    <p:extLst>
      <p:ext uri="{BB962C8B-B14F-4D97-AF65-F5344CB8AC3E}">
        <p14:creationId xmlns:p14="http://schemas.microsoft.com/office/powerpoint/2010/main" val="21914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3.2.2 – Utility Knives</a:t>
            </a:r>
            <a:endParaRPr lang="en-US" dirty="0"/>
          </a:p>
        </p:txBody>
      </p:sp>
      <p:sp>
        <p:nvSpPr>
          <p:cNvPr id="3" name="Content Placeholder 2"/>
          <p:cNvSpPr>
            <a:spLocks noGrp="1"/>
          </p:cNvSpPr>
          <p:nvPr>
            <p:ph sz="quarter" idx="11"/>
          </p:nvPr>
        </p:nvSpPr>
        <p:spPr/>
        <p:txBody>
          <a:bodyPr/>
          <a:lstStyle/>
          <a:p>
            <a:pPr marL="0" indent="0" algn="ctr">
              <a:buNone/>
            </a:pPr>
            <a:r>
              <a:rPr lang="en-US" sz="2200" dirty="0"/>
              <a:t>Utility knives have a high rate of injury and can inflict significant damage on the body in an instant. Use them with great care. </a:t>
            </a:r>
            <a:br>
              <a:rPr lang="en-US" sz="2200" dirty="0"/>
            </a:br>
            <a:r>
              <a:rPr lang="en-US" sz="2200" dirty="0"/>
              <a:t>Self-retracting models may be required on the job site.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Picture 4" descr="00103-15_F4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2682" y="2365577"/>
            <a:ext cx="3458140" cy="3871161"/>
          </a:xfrm>
          <a:prstGeom prst="rect">
            <a:avLst/>
          </a:prstGeom>
        </p:spPr>
      </p:pic>
    </p:spTree>
    <p:extLst>
      <p:ext uri="{BB962C8B-B14F-4D97-AF65-F5344CB8AC3E}">
        <p14:creationId xmlns:p14="http://schemas.microsoft.com/office/powerpoint/2010/main" val="2440761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4.1.0 – Earth Tools</a:t>
            </a:r>
            <a:endParaRPr lang="en-US" dirty="0"/>
          </a:p>
        </p:txBody>
      </p:sp>
      <p:sp>
        <p:nvSpPr>
          <p:cNvPr id="3" name="Content Placeholder 2"/>
          <p:cNvSpPr>
            <a:spLocks noGrp="1"/>
          </p:cNvSpPr>
          <p:nvPr>
            <p:ph sz="quarter" idx="11"/>
          </p:nvPr>
        </p:nvSpPr>
        <p:spPr/>
        <p:txBody>
          <a:bodyPr/>
          <a:lstStyle/>
          <a:p>
            <a:pPr marL="0" indent="0" algn="ctr">
              <a:buNone/>
            </a:pPr>
            <a:r>
              <a:rPr lang="en-US" sz="2400" dirty="0"/>
              <a:t>Square shovels can hold a lot of material, but they do not dig well. They are best used for loose material collection, such as sand or gravel. Be aware of the load weight; wet material will be heavier and more difficult to control. </a:t>
            </a:r>
          </a:p>
        </p:txBody>
      </p:sp>
      <p:sp>
        <p:nvSpPr>
          <p:cNvPr id="4" name="Footer Placeholder 3"/>
          <p:cNvSpPr>
            <a:spLocks noGrp="1"/>
          </p:cNvSpPr>
          <p:nvPr>
            <p:ph type="ftr" sz="quarter" idx="12"/>
          </p:nvPr>
        </p:nvSpPr>
        <p:spPr/>
        <p:txBody>
          <a:bodyPr/>
          <a:lstStyle/>
          <a:p>
            <a:pPr>
              <a:buFont typeface="Arial"/>
              <a:buNone/>
              <a:defRPr/>
            </a:pPr>
            <a:r>
              <a:rPr lang="en-US" dirty="0" smtClean="0">
                <a:effectLst>
                  <a:glow rad="139700">
                    <a:schemeClr val="bg1">
                      <a:alpha val="10000"/>
                    </a:schemeClr>
                  </a:glow>
                </a:effectLst>
              </a:rPr>
              <a:t>Introduction to Hand Tools 00103-15</a:t>
            </a:r>
            <a:endParaRPr lang="en-US" dirty="0">
              <a:effectLst>
                <a:glow rad="139700">
                  <a:schemeClr val="bg1">
                    <a:alpha val="10000"/>
                  </a:schemeClr>
                </a:glow>
              </a:effectLst>
            </a:endParaRPr>
          </a:p>
        </p:txBody>
      </p:sp>
      <p:pic>
        <p:nvPicPr>
          <p:cNvPr id="5" name="Picture 4" descr="00103-15_F4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9526" y="2758379"/>
            <a:ext cx="2768014" cy="3519237"/>
          </a:xfrm>
          <a:prstGeom prst="rect">
            <a:avLst/>
          </a:prstGeom>
        </p:spPr>
      </p:pic>
      <p:sp>
        <p:nvSpPr>
          <p:cNvPr id="6" name="Rectangle 5"/>
          <p:cNvSpPr/>
          <p:nvPr/>
        </p:nvSpPr>
        <p:spPr>
          <a:xfrm>
            <a:off x="269056" y="1097905"/>
            <a:ext cx="8606152" cy="830997"/>
          </a:xfrm>
          <a:prstGeom prst="rect">
            <a:avLst/>
          </a:prstGeom>
        </p:spPr>
        <p:txBody>
          <a:bodyPr wrap="square">
            <a:spAutoFit/>
          </a:bodyPr>
          <a:lstStyle/>
          <a:p>
            <a:pPr algn="ctr"/>
            <a:r>
              <a:rPr lang="en-US" dirty="0"/>
              <a:t>A pick is a good choice to break up rocky soil, while the mattock is better for clearing tree roots. </a:t>
            </a:r>
          </a:p>
        </p:txBody>
      </p:sp>
      <p:pic>
        <p:nvPicPr>
          <p:cNvPr id="7" name="Picture 6" descr="00103-15_F4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7319" y="2100628"/>
            <a:ext cx="4684418" cy="4114945"/>
          </a:xfrm>
          <a:prstGeom prst="rect">
            <a:avLst/>
          </a:prstGeom>
        </p:spPr>
      </p:pic>
    </p:spTree>
    <p:extLst>
      <p:ext uri="{BB962C8B-B14F-4D97-AF65-F5344CB8AC3E}">
        <p14:creationId xmlns:p14="http://schemas.microsoft.com/office/powerpoint/2010/main" val="356161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6521</TotalTime>
  <Words>1259</Words>
  <Application>Microsoft Macintosh PowerPoint</Application>
  <PresentationFormat>On-screen Show (4:3)</PresentationFormat>
  <Paragraphs>108</Paragraphs>
  <Slides>13</Slides>
  <Notes>9</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PPT Template</vt:lpstr>
      <vt:lpstr>Obj and PT master</vt:lpstr>
      <vt:lpstr>Main Content</vt:lpstr>
      <vt:lpstr>Main Content master</vt:lpstr>
      <vt:lpstr>1_PPT Template</vt:lpstr>
      <vt:lpstr>PowerPoint Presentation</vt:lpstr>
      <vt:lpstr>PowerPoint Presentation</vt:lpstr>
      <vt:lpstr>Session Two Objectives</vt:lpstr>
      <vt:lpstr>Section 3.1.0 – Saws </vt:lpstr>
      <vt:lpstr>Section 3.1.1 – Crosscutting Lumber</vt:lpstr>
      <vt:lpstr>Section 3.2.1 – Files </vt:lpstr>
      <vt:lpstr>Section 3.2.1 – Files </vt:lpstr>
      <vt:lpstr>Section 3.2.2 – Utility Knives</vt:lpstr>
      <vt:lpstr>Section 4.1.0 – Earth Tools</vt:lpstr>
      <vt:lpstr>Sections 4.2.1 and 4.2.2</vt:lpstr>
      <vt:lpstr>Section 4.3.0 – Clamps </vt:lpstr>
      <vt:lpstr>Wrap Up – Hand Tool Review</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715</cp:revision>
  <dcterms:created xsi:type="dcterms:W3CDTF">2014-11-26T13:59:30Z</dcterms:created>
  <dcterms:modified xsi:type="dcterms:W3CDTF">2015-03-24T13:45:15Z</dcterms:modified>
</cp:coreProperties>
</file>