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71" r:id="rId3"/>
    <p:sldMasterId id="2147483663" r:id="rId4"/>
    <p:sldMasterId id="2147483981" r:id="rId5"/>
  </p:sldMasterIdLst>
  <p:notesMasterIdLst>
    <p:notesMasterId r:id="rId20"/>
  </p:notesMasterIdLst>
  <p:handoutMasterIdLst>
    <p:handoutMasterId r:id="rId21"/>
  </p:handoutMasterIdLst>
  <p:sldIdLst>
    <p:sldId id="258" r:id="rId6"/>
    <p:sldId id="257"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Introduction to Construction Drawings 00105-15" id="{4E57273C-BC16-8F4E-9B8E-F59ACF11BE88}">
          <p14:sldIdLst>
            <p14:sldId id="258"/>
          </p14:sldIdLst>
        </p14:section>
        <p14:section name="Session 1: Identifying Construction Drawings and Drawing Components" id="{25589E11-FCD6-0949-B234-E1C0E7C92041}">
          <p14:sldIdLst>
            <p14:sldId id="257"/>
            <p14:sldId id="259"/>
          </p14:sldIdLst>
        </p14:section>
        <p14:section name="Section 1.1.0" id="{F8BBCD78-F6EF-5D49-BD1B-F1CD4E79855C}">
          <p14:sldIdLst>
            <p14:sldId id="260"/>
          </p14:sldIdLst>
        </p14:section>
        <p14:section name="Section 1.1.1" id="{14A7F4A5-2518-2240-A40C-DED70B327D77}">
          <p14:sldIdLst>
            <p14:sldId id="261"/>
          </p14:sldIdLst>
        </p14:section>
        <p14:section name="Section 1.1.2" id="{0449E5BF-0B9C-134C-816E-D0F6A6F68049}">
          <p14:sldIdLst>
            <p14:sldId id="262"/>
          </p14:sldIdLst>
        </p14:section>
        <p14:section name="Section 1.1.3" id="{8E32F9F7-DBA0-1945-9DB3-29B7ED8AB44E}">
          <p14:sldIdLst>
            <p14:sldId id="263"/>
          </p14:sldIdLst>
        </p14:section>
        <p14:section name="Section 1.1.4" id="{D21BC2CF-8E26-FE46-9604-E3877F9BF8CD}">
          <p14:sldIdLst>
            <p14:sldId id="264"/>
          </p14:sldIdLst>
        </p14:section>
        <p14:section name="Section 1.1.5" id="{FD605E1E-8856-1943-BE71-4EF2B51802C3}">
          <p14:sldIdLst>
            <p14:sldId id="265"/>
          </p14:sldIdLst>
        </p14:section>
        <p14:section name="Section 1.1.6" id="{6D7BD1D1-99B0-434A-ACD7-5AAB72EB3C35}">
          <p14:sldIdLst>
            <p14:sldId id="266"/>
          </p14:sldIdLst>
        </p14:section>
        <p14:section name="Section 1.2.1" id="{BAFCD449-8228-6541-8A72-C25538DEDA24}">
          <p14:sldIdLst>
            <p14:sldId id="267"/>
          </p14:sldIdLst>
        </p14:section>
        <p14:section name="Section 1.2.4" id="{B78EBEBC-4732-E145-8C70-CD67E055033C}">
          <p14:sldIdLst>
            <p14:sldId id="268"/>
          </p14:sldIdLst>
        </p14:section>
        <p14:section name="Session 1 Wrap-Up" id="{7AE46096-4313-2448-9A5B-994B2C0014F5}">
          <p14:sldIdLst>
            <p14:sldId id="269"/>
            <p14:sldId id="27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461A"/>
    <a:srgbClr val="0F3F10"/>
    <a:srgbClr val="A26921"/>
    <a:srgbClr val="A83518"/>
    <a:srgbClr val="D9A2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05" autoAdjust="0"/>
    <p:restoredTop sz="85553" autoAdjust="0"/>
  </p:normalViewPr>
  <p:slideViewPr>
    <p:cSldViewPr snapToGrid="0" snapToObjects="1">
      <p:cViewPr>
        <p:scale>
          <a:sx n="100" d="100"/>
          <a:sy n="100" d="100"/>
        </p:scale>
        <p:origin x="-416" y="-13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59" d="100"/>
          <a:sy n="59" d="100"/>
        </p:scale>
        <p:origin x="-150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0A74101-2595-C748-9F86-DC0CCC2A9351}" type="datetimeFigureOut">
              <a:rPr lang="en-US"/>
              <a:pPr>
                <a:defRPr/>
              </a:pPr>
              <a:t>4/7/15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C24B406-11E6-4444-A0AF-23EDA9E3F33C}" type="slidenum">
              <a:rPr lang="en-US"/>
              <a:pPr>
                <a:defRPr/>
              </a:pPr>
              <a:t>‹#›</a:t>
            </a:fld>
            <a:endParaRPr lang="en-US" dirty="0"/>
          </a:p>
        </p:txBody>
      </p:sp>
    </p:spTree>
    <p:extLst>
      <p:ext uri="{BB962C8B-B14F-4D97-AF65-F5344CB8AC3E}">
        <p14:creationId xmlns:p14="http://schemas.microsoft.com/office/powerpoint/2010/main" val="14989428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7482468-2443-6E45-BAD5-08B0BBB6D447}" type="datetimeFigureOut">
              <a:rPr lang="en-US"/>
              <a:pPr>
                <a:defRPr/>
              </a:pPr>
              <a:t>4/7/15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C6635EC2-2673-F040-B191-2C0C9DFD7C44}" type="slidenum">
              <a:rPr lang="en-US"/>
              <a:pPr>
                <a:defRPr/>
              </a:pPr>
              <a:t>‹#›</a:t>
            </a:fld>
            <a:endParaRPr lang="en-US" dirty="0"/>
          </a:p>
        </p:txBody>
      </p:sp>
    </p:spTree>
    <p:extLst>
      <p:ext uri="{BB962C8B-B14F-4D97-AF65-F5344CB8AC3E}">
        <p14:creationId xmlns:p14="http://schemas.microsoft.com/office/powerpoint/2010/main" val="101379015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figure and discuss the various categories of plans.</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4</a:t>
            </a:fld>
            <a:endParaRPr lang="en-US" dirty="0"/>
          </a:p>
        </p:txBody>
      </p:sp>
    </p:spTree>
    <p:extLst>
      <p:ext uri="{BB962C8B-B14F-4D97-AF65-F5344CB8AC3E}">
        <p14:creationId xmlns:p14="http://schemas.microsoft.com/office/powerpoint/2010/main" val="19251618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Review the Trade Terms covered in today’s session. Each definition will appear on the accompanying PowerPoint</a:t>
            </a:r>
            <a:r>
              <a:rPr lang="en-US" sz="1200" kern="1200" baseline="30000" dirty="0" smtClean="0">
                <a:solidFill>
                  <a:schemeClr val="tx1"/>
                </a:solidFill>
                <a:effectLst/>
                <a:latin typeface="+mn-lt"/>
                <a:ea typeface="ＭＳ Ｐゴシック" charset="0"/>
                <a:cs typeface="ＭＳ Ｐゴシック" charset="0"/>
              </a:rPr>
              <a:t>®</a:t>
            </a:r>
            <a:r>
              <a:rPr lang="en-US" sz="1200" kern="1200" dirty="0" smtClean="0">
                <a:solidFill>
                  <a:schemeClr val="tx1"/>
                </a:solidFill>
                <a:effectLst/>
                <a:latin typeface="+mn-lt"/>
                <a:ea typeface="ＭＳ Ｐゴシック" charset="0"/>
                <a:cs typeface="ＭＳ Ｐゴシック" charset="0"/>
              </a:rPr>
              <a:t> slide. Have the trainees provide the proper term for each definition. The terms will appear one at a time as you advance the presentation.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13</a:t>
            </a:fld>
            <a:endParaRPr lang="en-US" dirty="0"/>
          </a:p>
        </p:txBody>
      </p:sp>
    </p:spTree>
    <p:extLst>
      <p:ext uri="{BB962C8B-B14F-4D97-AF65-F5344CB8AC3E}">
        <p14:creationId xmlns:p14="http://schemas.microsoft.com/office/powerpoint/2010/main" val="255169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that a site must be considered practical for a structure before construction can begin. Using the figure, point out the contour lines and explain their purpose. Discuss the information found on a landscape plan.</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5</a:t>
            </a:fld>
            <a:endParaRPr lang="en-US" dirty="0"/>
          </a:p>
        </p:txBody>
      </p:sp>
    </p:spTree>
    <p:extLst>
      <p:ext uri="{BB962C8B-B14F-4D97-AF65-F5344CB8AC3E}">
        <p14:creationId xmlns:p14="http://schemas.microsoft.com/office/powerpoint/2010/main" val="2692204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that there are various types of architectural plans. Discuss the components of the roof plan. Using the figure, point out the elements of an exterior elevation plan. Display the figure of the section drawing and compare the information contained in the exterior elevation figure. Define a detail drawing and describe where they can often be found.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6</a:t>
            </a:fld>
            <a:endParaRPr lang="en-US" dirty="0"/>
          </a:p>
        </p:txBody>
      </p:sp>
    </p:spTree>
    <p:extLst>
      <p:ext uri="{BB962C8B-B14F-4D97-AF65-F5344CB8AC3E}">
        <p14:creationId xmlns:p14="http://schemas.microsoft.com/office/powerpoint/2010/main" val="997194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Describe the information found on a foundation plan. Have trainees refer to Drawing 2, Roof Framing Plan, in the drawing package as you talk about the information found on this type of drawing. Talk about the various building elements that are part of its supportive structure and are therefore part of the structural drawing package.</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7</a:t>
            </a:fld>
            <a:endParaRPr lang="en-US" dirty="0"/>
          </a:p>
        </p:txBody>
      </p:sp>
    </p:spTree>
    <p:extLst>
      <p:ext uri="{BB962C8B-B14F-4D97-AF65-F5344CB8AC3E}">
        <p14:creationId xmlns:p14="http://schemas.microsoft.com/office/powerpoint/2010/main" val="2664051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Explain the purpose of mechanical plans. Review the information found on a mechanical legend and list of abbreviations. Explain the purpose and content of P&amp;IDs. Point out they are not drawn to </a:t>
            </a:r>
            <a:r>
              <a:rPr lang="en-US" sz="1200" kern="1200" smtClean="0">
                <a:solidFill>
                  <a:schemeClr val="tx1"/>
                </a:solidFill>
                <a:effectLst/>
                <a:latin typeface="+mn-lt"/>
                <a:ea typeface="ＭＳ Ｐゴシック" charset="0"/>
                <a:cs typeface="ＭＳ Ｐゴシック" charset="0"/>
              </a:rPr>
              <a:t>scale and do </a:t>
            </a:r>
            <a:r>
              <a:rPr lang="en-US" sz="1200" kern="1200" dirty="0" smtClean="0">
                <a:solidFill>
                  <a:schemeClr val="tx1"/>
                </a:solidFill>
                <a:effectLst/>
                <a:latin typeface="+mn-lt"/>
                <a:ea typeface="ＭＳ Ｐゴシック" charset="0"/>
                <a:cs typeface="ＭＳ Ｐゴシック" charset="0"/>
              </a:rPr>
              <a:t>not indicate compass directions. Discuss what information HVAC plans provide. Present the HVAC drawings and discuss the information they contain. Discuss the information provided by a mechanical detail drawing.</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8</a:t>
            </a:fld>
            <a:endParaRPr lang="en-US" dirty="0"/>
          </a:p>
        </p:txBody>
      </p:sp>
    </p:spTree>
    <p:extLst>
      <p:ext uri="{BB962C8B-B14F-4D97-AF65-F5344CB8AC3E}">
        <p14:creationId xmlns:p14="http://schemas.microsoft.com/office/powerpoint/2010/main" val="798478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Discuss the information found on plumbing plans. Explain how plumbing isometric drawings work in conjunction with other plumbing plans.</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9</a:t>
            </a:fld>
            <a:endParaRPr lang="en-US" dirty="0"/>
          </a:p>
        </p:txBody>
      </p:sp>
    </p:spTree>
    <p:extLst>
      <p:ext uri="{BB962C8B-B14F-4D97-AF65-F5344CB8AC3E}">
        <p14:creationId xmlns:p14="http://schemas.microsoft.com/office/powerpoint/2010/main" val="1835037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kern="1200" dirty="0" smtClean="0">
                <a:solidFill>
                  <a:schemeClr val="tx1"/>
                </a:solidFill>
                <a:effectLst/>
                <a:latin typeface="+mn-lt"/>
                <a:ea typeface="ＭＳ Ｐゴシック" charset="0"/>
                <a:cs typeface="ＭＳ Ｐゴシック" charset="0"/>
              </a:rPr>
              <a:t>Describe the contents of electrical plans. Discuss when separate plans are used and describe their level of detail. Point out the information found in the general notes. Use the figures to show the information found on lighting, power, and panel plans. Review the information found on an electrical legend and electrical list of abbreviations.</a:t>
            </a:r>
            <a:endParaRPr lang="en-US" sz="1200" b="1" kern="1200" dirty="0" smtClean="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10</a:t>
            </a:fld>
            <a:endParaRPr lang="en-US" dirty="0"/>
          </a:p>
        </p:txBody>
      </p:sp>
    </p:spTree>
    <p:extLst>
      <p:ext uri="{BB962C8B-B14F-4D97-AF65-F5344CB8AC3E}">
        <p14:creationId xmlns:p14="http://schemas.microsoft.com/office/powerpoint/2010/main" val="19929911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Point out the location of the title block and what it contains. Review the contents of a typical title block. Point out that title blocks may differ somewhat from company to company.</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11</a:t>
            </a:fld>
            <a:endParaRPr lang="en-US" dirty="0"/>
          </a:p>
        </p:txBody>
      </p:sp>
    </p:spTree>
    <p:extLst>
      <p:ext uri="{BB962C8B-B14F-4D97-AF65-F5344CB8AC3E}">
        <p14:creationId xmlns:p14="http://schemas.microsoft.com/office/powerpoint/2010/main" val="38650473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charset="0"/>
                <a:cs typeface="ＭＳ Ｐゴシック" charset="0"/>
              </a:rPr>
              <a:t>Discuss the purpose of a revision block. Emphasize that the current revision must always be used. Ask the trainees to give examples of how using an earlier revision could affect the project.</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pPr>
              <a:defRPr/>
            </a:pPr>
            <a:fld id="{C6635EC2-2673-F040-B191-2C0C9DFD7C44}" type="slidenum">
              <a:rPr lang="en-US" smtClean="0"/>
              <a:pPr>
                <a:defRPr/>
              </a:pPr>
              <a:t>12</a:t>
            </a:fld>
            <a:endParaRPr lang="en-US" dirty="0"/>
          </a:p>
        </p:txBody>
      </p:sp>
    </p:spTree>
    <p:extLst>
      <p:ext uri="{BB962C8B-B14F-4D97-AF65-F5344CB8AC3E}">
        <p14:creationId xmlns:p14="http://schemas.microsoft.com/office/powerpoint/2010/main" val="5437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0.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157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56173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2244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32896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7592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881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515500" y="1070003"/>
            <a:ext cx="7628500" cy="681976"/>
          </a:xfrm>
          <a:prstGeom prst="rect">
            <a:avLst/>
          </a:prstGeom>
        </p:spPr>
        <p:txBody>
          <a:bodyPr/>
          <a:lstStyle>
            <a:lvl1pPr algn="l">
              <a:defRPr sz="3600" baseline="0">
                <a:solidFill>
                  <a:schemeClr val="bg1"/>
                </a:solidFill>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434975" y="1928813"/>
            <a:ext cx="8220075" cy="39973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2"/>
          </p:nvPr>
        </p:nvSpPr>
        <p:spPr/>
        <p:txBody>
          <a:bodyPr/>
          <a:lstStyle>
            <a:lvl1pPr>
              <a:defRPr sz="120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1084237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39373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5"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2"/>
          </p:nvPr>
        </p:nvSpPr>
        <p:spPr/>
        <p:txBody>
          <a:bodyPr/>
          <a:lstStyle>
            <a:lvl1pPr>
              <a:defRPr dirty="0">
                <a:solidFill>
                  <a:schemeClr val="tx1"/>
                </a:solidFill>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4072397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0099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56" y="446812"/>
            <a:ext cx="8229600" cy="505605"/>
          </a:xfrm>
          <a:prstGeom prst="rect">
            <a:avLst/>
          </a:prstGeom>
        </p:spPr>
        <p:txBody>
          <a:bodyPr vert="horz"/>
          <a:lstStyle>
            <a:lvl1pPr>
              <a:defRPr b="1" i="0"/>
            </a:lvl1pPr>
          </a:lstStyle>
          <a:p>
            <a:r>
              <a:rPr lang="en-US" smtClean="0"/>
              <a:t>Click to edit Master title style</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6" name="Content Placeholder 4"/>
          <p:cNvSpPr>
            <a:spLocks noGrp="1"/>
          </p:cNvSpPr>
          <p:nvPr>
            <p:ph sz="quarter" idx="11"/>
          </p:nvPr>
        </p:nvSpPr>
        <p:spPr>
          <a:xfrm>
            <a:off x="268792" y="1093788"/>
            <a:ext cx="8606416" cy="5232400"/>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8662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194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2"/>
          </p:nvPr>
        </p:nvSpPr>
        <p:spPr/>
        <p:txBody>
          <a:bodyPr/>
          <a:lstStyle>
            <a:lvl1pPr>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697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8596" y="917144"/>
            <a:ext cx="7793125" cy="495383"/>
          </a:xfrm>
          <a:prstGeom prst="rect">
            <a:avLst/>
          </a:prstGeom>
        </p:spPr>
        <p:txBody>
          <a:bodyPr/>
          <a:lstStyle>
            <a:lvl1pPr>
              <a:defRPr sz="3200"/>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505632" y="1598612"/>
            <a:ext cx="8125386" cy="42217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2"/>
          <p:cNvSpPr>
            <a:spLocks noGrp="1"/>
          </p:cNvSpPr>
          <p:nvPr>
            <p:ph type="ftr" sz="quarter" idx="12"/>
          </p:nvPr>
        </p:nvSpPr>
        <p:spPr/>
        <p:txBody>
          <a:bodyPr/>
          <a:lstStyle>
            <a:lvl1pPr>
              <a:defRPr dirty="0"/>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29696765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theme" Target="../theme/theme2.xml"/><Relationship Id="rId3"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4" Type="http://schemas.openxmlformats.org/officeDocument/2006/relationships/slideLayout" Target="../slideLayouts/slideLayout6.xml"/><Relationship Id="rId5" Type="http://schemas.openxmlformats.org/officeDocument/2006/relationships/slideLayout" Target="../slideLayouts/slideLayout7.xml"/><Relationship Id="rId6" Type="http://schemas.openxmlformats.org/officeDocument/2006/relationships/theme" Target="../theme/theme3.xml"/><Relationship Id="rId7"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theme" Target="../theme/theme4.xml"/><Relationship Id="rId8"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6" name="Rectangle 5"/>
          <p:cNvSpPr/>
          <p:nvPr/>
        </p:nvSpPr>
        <p:spPr>
          <a:xfrm>
            <a:off x="0" y="547688"/>
            <a:ext cx="9144000" cy="700087"/>
          </a:xfrm>
          <a:prstGeom prst="rect">
            <a:avLst/>
          </a:prstGeom>
          <a:gradFill flip="none" rotWithShape="1">
            <a:gsLst>
              <a:gs pos="51000">
                <a:schemeClr val="tx1"/>
              </a:gs>
              <a:gs pos="100000">
                <a:srgbClr val="FFFFFF">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7" name="Title 1"/>
          <p:cNvSpPr txBox="1">
            <a:spLocks/>
          </p:cNvSpPr>
          <p:nvPr/>
        </p:nvSpPr>
        <p:spPr>
          <a:xfrm>
            <a:off x="-3" y="547199"/>
            <a:ext cx="8229600" cy="701297"/>
          </a:xfrm>
          <a:prstGeom prst="rect">
            <a:avLst/>
          </a:prstGeom>
        </p:spPr>
        <p:txBody>
          <a:bodyPr anchor="ctr"/>
          <a:lstStyle>
            <a:lvl1pPr algn="l" defTabSz="457200" rtl="0" eaLnBrk="1" latinLnBrk="0" hangingPunct="1">
              <a:spcBef>
                <a:spcPct val="0"/>
              </a:spcBef>
              <a:buNone/>
              <a:defRPr sz="2400" b="0" i="0" kern="1200" spc="0" baseline="0">
                <a:solidFill>
                  <a:schemeClr val="bg1">
                    <a:lumMod val="95000"/>
                  </a:schemeClr>
                </a:solidFill>
                <a:effectLst/>
                <a:latin typeface="Verdana"/>
                <a:ea typeface="+mj-ea"/>
                <a:cs typeface="+mj-cs"/>
              </a:defRPr>
            </a:lvl1pPr>
          </a:lstStyle>
          <a:p>
            <a:pPr fontAlgn="auto">
              <a:spcAft>
                <a:spcPts val="0"/>
              </a:spcAft>
              <a:defRPr/>
            </a:pPr>
            <a:r>
              <a:rPr lang="en-US" sz="3200" dirty="0" smtClean="0">
                <a:effectLst>
                  <a:glow rad="114300">
                    <a:srgbClr val="FFFF00">
                      <a:alpha val="14000"/>
                    </a:srgbClr>
                  </a:glow>
                </a:effectLst>
              </a:rPr>
              <a:t>CORE CURRICULUM</a:t>
            </a:r>
            <a:endParaRPr lang="en-US" sz="3200" dirty="0">
              <a:effectLst>
                <a:glow rad="114300">
                  <a:srgbClr val="FFFF00">
                    <a:alpha val="14000"/>
                  </a:srgbClr>
                </a:glow>
              </a:effectLst>
            </a:endParaRPr>
          </a:p>
        </p:txBody>
      </p:sp>
      <p:sp>
        <p:nvSpPr>
          <p:cNvPr id="8" name="Text Placeholder 2"/>
          <p:cNvSpPr txBox="1">
            <a:spLocks/>
          </p:cNvSpPr>
          <p:nvPr/>
        </p:nvSpPr>
        <p:spPr>
          <a:xfrm>
            <a:off x="940172" y="6102302"/>
            <a:ext cx="7041840"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fontAlgn="auto">
              <a:spcAft>
                <a:spcPts val="0"/>
              </a:spcAft>
              <a:buFont typeface="Arial"/>
              <a:buNone/>
              <a:defRPr/>
            </a:pPr>
            <a:r>
              <a:rPr lang="en-US" sz="1800" dirty="0" smtClean="0">
                <a:effectLst>
                  <a:glow rad="139700">
                    <a:schemeClr val="bg1">
                      <a:alpha val="10000"/>
                    </a:schemeClr>
                  </a:glow>
                </a:effectLst>
              </a:rPr>
              <a:t>Introduction to Construction Drawings 00105-15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Tree>
  </p:cSld>
  <p:clrMap bg1="lt1" tx1="dk1" bg2="lt2" tx2="dk2" accent1="accent1" accent2="accent2" accent3="accent3" accent4="accent4" accent5="accent5" accent6="accent6" hlink="hlink" folHlink="folHlink"/>
  <p:sldLayoutIdLst>
    <p:sldLayoutId id="2147483968" r:id="rId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3364827" y="5967413"/>
            <a:ext cx="501876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75000"/>
                    <a:lumOff val="2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69" r:id="rId1"/>
  </p:sldLayoutIdLst>
  <p:timing>
    <p:tnLst>
      <p:par>
        <p:cTn xmlns:p14="http://schemas.microsoft.com/office/powerpoint/2010/main" id="1" dur="indefinite" restart="never" nodeType="tmRoot"/>
      </p:par>
    </p:tnLst>
  </p:timing>
  <p:hf sldNum="0" hdr="0" dt="0"/>
  <p:txStyles>
    <p:titleStyle>
      <a:lvl1pPr algn="r" defTabSz="457200" rtl="0" eaLnBrk="0" fontAlgn="base" hangingPunct="0">
        <a:spcBef>
          <a:spcPct val="0"/>
        </a:spcBef>
        <a:spcAft>
          <a:spcPct val="0"/>
        </a:spcAft>
        <a:defRPr sz="1400" kern="1200">
          <a:solidFill>
            <a:srgbClr val="7F7F7F"/>
          </a:solidFill>
          <a:latin typeface="+mj-lt"/>
          <a:ea typeface="ＭＳ Ｐゴシック" charset="0"/>
          <a:cs typeface="ＭＳ Ｐゴシック" charset="0"/>
        </a:defRPr>
      </a:lvl1pPr>
      <a:lvl2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2pPr>
      <a:lvl3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3pPr>
      <a:lvl4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4pPr>
      <a:lvl5pPr algn="r" defTabSz="457200" rtl="0" eaLnBrk="0" fontAlgn="base" hangingPunct="0">
        <a:spcBef>
          <a:spcPct val="0"/>
        </a:spcBef>
        <a:spcAft>
          <a:spcPct val="0"/>
        </a:spcAft>
        <a:defRPr sz="1400">
          <a:solidFill>
            <a:srgbClr val="7F7F7F"/>
          </a:solidFill>
          <a:latin typeface="Arial" charset="0"/>
          <a:ea typeface="ＭＳ Ｐゴシック" charset="0"/>
          <a:cs typeface="ＭＳ Ｐゴシック" charset="0"/>
        </a:defRPr>
      </a:lvl5pPr>
      <a:lvl6pPr marL="4572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6pPr>
      <a:lvl7pPr marL="9144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7pPr>
      <a:lvl8pPr marL="13716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8pPr>
      <a:lvl9pPr marL="1828800" algn="r" defTabSz="457200" rtl="0" fontAlgn="base">
        <a:spcBef>
          <a:spcPct val="0"/>
        </a:spcBef>
        <a:spcAft>
          <a:spcPct val="0"/>
        </a:spcAft>
        <a:defRPr sz="1400">
          <a:solidFill>
            <a:srgbClr val="7F7F7F"/>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2800" kern="1200">
          <a:solidFill>
            <a:srgbClr val="F2F2F2"/>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400" kern="1200">
          <a:solidFill>
            <a:srgbClr val="F2F2F2"/>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000" kern="1200">
          <a:solidFill>
            <a:srgbClr val="F2F2F2"/>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kern="1200">
          <a:solidFill>
            <a:srgbClr val="F2F2F2"/>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315345" y="6467475"/>
            <a:ext cx="4915844" cy="219075"/>
          </a:xfrm>
          <a:prstGeom prst="rect">
            <a:avLst/>
          </a:prstGeom>
        </p:spPr>
        <p:txBody>
          <a:bodyPr vert="horz" lIns="91440" tIns="45720" rIns="91440" bIns="45720" rtlCol="0" anchor="ctr"/>
          <a:lstStyle>
            <a:lvl1pPr algn="r" fontAlgn="auto">
              <a:spcBef>
                <a:spcPts val="0"/>
              </a:spcBef>
              <a:spcAft>
                <a:spcPts val="0"/>
              </a:spcAft>
              <a:defRPr sz="1200" dirty="0">
                <a:solidFill>
                  <a:schemeClr val="bg1">
                    <a:lumMod val="8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0" r:id="rId1"/>
    <p:sldLayoutId id="2147483972" r:id="rId2"/>
    <p:sldLayoutId id="2147483973" r:id="rId3"/>
    <p:sldLayoutId id="2147483974" r:id="rId4"/>
    <p:sldLayoutId id="2147483980" r:id="rId5"/>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200"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200">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045287" y="5873750"/>
            <a:ext cx="5538201" cy="365125"/>
          </a:xfrm>
          <a:prstGeom prst="rect">
            <a:avLst/>
          </a:prstGeom>
        </p:spPr>
        <p:txBody>
          <a:bodyPr vert="horz" lIns="91440" tIns="45720" rIns="91440" bIns="45720" rtlCol="0" anchor="ctr"/>
          <a:lstStyle>
            <a:lvl1pPr algn="r" fontAlgn="auto">
              <a:spcBef>
                <a:spcPts val="0"/>
              </a:spcBef>
              <a:spcAft>
                <a:spcPts val="0"/>
              </a:spcAft>
              <a:defRPr sz="1200" dirty="0">
                <a:solidFill>
                  <a:schemeClr val="tx1">
                    <a:lumMod val="65000"/>
                    <a:lumOff val="35000"/>
                  </a:schemeClr>
                </a:solidFill>
                <a:latin typeface="+mn-lt"/>
                <a:ea typeface="+mn-ea"/>
                <a:cs typeface="+mn-cs"/>
              </a:defRPr>
            </a:lvl1pPr>
          </a:lstStyle>
          <a:p>
            <a:pPr>
              <a:buFont typeface="Arial"/>
              <a:buNone/>
              <a:defRPr/>
            </a:pPr>
            <a:r>
              <a:rPr lang="en-US" dirty="0"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cSld>
  <p:clrMap bg1="lt1" tx1="dk1" bg2="lt2" tx2="dk2" accent1="accent1" accent2="accent2" accent3="accent3" accent4="accent4" accent5="accent5" accent6="accent6" hlink="hlink" folHlink="folHlink"/>
  <p:sldLayoutIdLst>
    <p:sldLayoutId id="2147483971" r:id="rId1"/>
    <p:sldLayoutId id="2147483975" r:id="rId2"/>
    <p:sldLayoutId id="2147483976" r:id="rId3"/>
    <p:sldLayoutId id="2147483977" r:id="rId4"/>
    <p:sldLayoutId id="2147483983" r:id="rId5"/>
    <p:sldLayoutId id="2147483984" r:id="rId6"/>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3600" b="1" kern="1200">
          <a:solidFill>
            <a:schemeClr val="bg1"/>
          </a:solidFill>
          <a:latin typeface="+mj-lt"/>
          <a:ea typeface="ＭＳ Ｐゴシック" charset="0"/>
          <a:cs typeface="ＭＳ Ｐゴシック" charset="0"/>
        </a:defRPr>
      </a:lvl1pPr>
      <a:lvl2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600" b="1">
          <a:solidFill>
            <a:schemeClr val="bg1"/>
          </a:solidFill>
          <a:latin typeface="Arial" charset="0"/>
          <a:ea typeface="ＭＳ Ｐゴシック" charset="0"/>
          <a:cs typeface="ＭＳ Ｐゴシック" charset="0"/>
        </a:defRPr>
      </a:lvl5pPr>
      <a:lvl6pPr marL="4572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flipH="1">
            <a:off x="0" y="6129338"/>
            <a:ext cx="9144000" cy="317500"/>
          </a:xfrm>
          <a:prstGeom prst="rect">
            <a:avLst/>
          </a:prstGeom>
          <a:gradFill flip="none" rotWithShape="1">
            <a:gsLst>
              <a:gs pos="6000">
                <a:schemeClr val="bg1">
                  <a:alpha val="91000"/>
                </a:schemeClr>
              </a:gs>
              <a:gs pos="93000">
                <a:srgbClr val="000000">
                  <a:alpha val="71000"/>
                </a:srgbClr>
              </a:gs>
            </a:gsLst>
            <a:lin ang="0" scaled="1"/>
            <a:tileRect/>
          </a:gra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8" name="Text Placeholder 2"/>
          <p:cNvSpPr txBox="1">
            <a:spLocks/>
          </p:cNvSpPr>
          <p:nvPr/>
        </p:nvSpPr>
        <p:spPr>
          <a:xfrm>
            <a:off x="775230" y="6102302"/>
            <a:ext cx="7206781" cy="34453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buFont typeface="Arial"/>
              <a:buNone/>
              <a:defRPr/>
            </a:pPr>
            <a:r>
              <a:rPr lang="en-US" sz="1800" dirty="0" smtClean="0">
                <a:effectLst>
                  <a:glow rad="139700">
                    <a:schemeClr val="bg1">
                      <a:alpha val="10000"/>
                    </a:schemeClr>
                  </a:glow>
                </a:effectLst>
              </a:rPr>
              <a:t>Introduction to Construction Drawings 00105-15</a:t>
            </a:r>
            <a:endParaRPr lang="en-US" sz="1800" dirty="0">
              <a:effectLst>
                <a:glow rad="139700">
                  <a:schemeClr val="bg1">
                    <a:alpha val="10000"/>
                  </a:schemeClr>
                </a:glow>
              </a:effectLst>
            </a:endParaRPr>
          </a:p>
        </p:txBody>
      </p:sp>
      <p:pic>
        <p:nvPicPr>
          <p:cNvPr id="2" name="Picture 1" descr="NCCER_Logo_digital.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759700" y="5357813"/>
            <a:ext cx="1238250" cy="1231900"/>
          </a:xfrm>
          <a:prstGeom prst="rect">
            <a:avLst/>
          </a:prstGeom>
          <a:ln>
            <a:noFill/>
          </a:ln>
          <a:effectLst>
            <a:outerShdw blurRad="247650" dist="139700" dir="2700000" sx="92000" sy="92000" algn="tl" rotWithShape="0">
              <a:srgbClr val="333333">
                <a:alpha val="65000"/>
              </a:srgbClr>
            </a:outerShdw>
          </a:effectLst>
        </p:spPr>
      </p:pic>
      <p:sp>
        <p:nvSpPr>
          <p:cNvPr id="9" name="Rectangle 8"/>
          <p:cNvSpPr/>
          <p:nvPr userDrawn="1"/>
        </p:nvSpPr>
        <p:spPr>
          <a:xfrm>
            <a:off x="0" y="547688"/>
            <a:ext cx="9144000" cy="700087"/>
          </a:xfrm>
          <a:prstGeom prst="rect">
            <a:avLst/>
          </a:prstGeom>
          <a:solidFill>
            <a:schemeClr val="tx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243695777"/>
      </p:ext>
    </p:extLst>
  </p:cSld>
  <p:clrMap bg1="lt1" tx1="dk1" bg2="lt2" tx2="dk2" accent1="accent1" accent2="accent2" accent3="accent3" accent4="accent4" accent5="accent5" accent6="accent6" hlink="hlink" folHlink="folHlink"/>
  <p:sldLayoutIdLst>
    <p:sldLayoutId id="2147483982" r:id="rId1"/>
  </p:sldLayoutIdLst>
  <p:timing>
    <p:tnLst>
      <p:par>
        <p:cTn xmlns:p14="http://schemas.microsoft.com/office/powerpoint/2010/main" id="1" dur="indefinite" restart="never" nodeType="tmRoot"/>
      </p:par>
    </p:tnLst>
  </p:timing>
  <p:hf sldNum="0" hdr="0" dt="0"/>
  <p:txStyles>
    <p:titleStyle>
      <a:lvl1pPr algn="l" defTabSz="457200" rtl="0" eaLnBrk="0" fontAlgn="base" hangingPunct="0">
        <a:spcBef>
          <a:spcPct val="0"/>
        </a:spcBef>
        <a:spcAft>
          <a:spcPct val="0"/>
        </a:spcAft>
        <a:defRPr sz="2400" kern="1200">
          <a:solidFill>
            <a:srgbClr val="F2F2F2"/>
          </a:solidFill>
          <a:latin typeface="Verdana"/>
          <a:ea typeface="ＭＳ Ｐゴシック" charset="0"/>
          <a:cs typeface="ＭＳ Ｐゴシック" charset="0"/>
        </a:defRPr>
      </a:lvl1pPr>
      <a:lvl2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2pPr>
      <a:lvl3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3pPr>
      <a:lvl4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4pPr>
      <a:lvl5pPr algn="l" defTabSz="457200" rtl="0" eaLnBrk="0" fontAlgn="base" hangingPunct="0">
        <a:spcBef>
          <a:spcPct val="0"/>
        </a:spcBef>
        <a:spcAft>
          <a:spcPct val="0"/>
        </a:spcAft>
        <a:defRPr sz="2400">
          <a:solidFill>
            <a:srgbClr val="F2F2F2"/>
          </a:solidFill>
          <a:latin typeface="Verdana" charset="0"/>
          <a:ea typeface="ＭＳ Ｐゴシック" charset="0"/>
          <a:cs typeface="ＭＳ Ｐゴシック" charset="0"/>
        </a:defRPr>
      </a:lvl5pPr>
      <a:lvl6pPr marL="4572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6pPr>
      <a:lvl7pPr marL="9144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7pPr>
      <a:lvl8pPr marL="13716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8pPr>
      <a:lvl9pPr marL="1828800" algn="l" defTabSz="457200" rtl="0" fontAlgn="base">
        <a:spcBef>
          <a:spcPct val="0"/>
        </a:spcBef>
        <a:spcAft>
          <a:spcPct val="0"/>
        </a:spcAft>
        <a:defRPr sz="2400">
          <a:solidFill>
            <a:srgbClr val="F2F2F2"/>
          </a:solidFill>
          <a:latin typeface="Verdan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33689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1.1.6 – Electrical Plans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a:t>Power plans show how power is distributed… </a:t>
            </a:r>
          </a:p>
        </p:txBody>
      </p:sp>
      <p:pic>
        <p:nvPicPr>
          <p:cNvPr id="5" name="Picture 4" descr="00105-15_F2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0300" y="2004446"/>
            <a:ext cx="6858457" cy="3980501"/>
          </a:xfrm>
          <a:prstGeom prst="rect">
            <a:avLst/>
          </a:prstGeom>
        </p:spPr>
      </p:pic>
      <p:sp>
        <p:nvSpPr>
          <p:cNvPr id="6" name="Rectangle 5"/>
          <p:cNvSpPr/>
          <p:nvPr/>
        </p:nvSpPr>
        <p:spPr>
          <a:xfrm>
            <a:off x="268792" y="2663448"/>
            <a:ext cx="4204873" cy="1569660"/>
          </a:xfrm>
          <a:prstGeom prst="rect">
            <a:avLst/>
          </a:prstGeom>
        </p:spPr>
        <p:txBody>
          <a:bodyPr wrap="square">
            <a:spAutoFit/>
          </a:bodyPr>
          <a:lstStyle/>
          <a:p>
            <a:pPr algn="ctr"/>
            <a:r>
              <a:rPr lang="en-US" dirty="0"/>
              <a:t>… while a panel schedule identifies each circuit breaker position and its electrical capacity. </a:t>
            </a:r>
          </a:p>
        </p:txBody>
      </p:sp>
      <p:pic>
        <p:nvPicPr>
          <p:cNvPr id="7" name="Picture 6" descr="00105-15_F2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662290" y="1142465"/>
            <a:ext cx="3484870" cy="5152516"/>
          </a:xfrm>
          <a:prstGeom prst="rect">
            <a:avLst/>
          </a:prstGeom>
        </p:spPr>
      </p:pic>
    </p:spTree>
    <p:extLst>
      <p:ext uri="{BB962C8B-B14F-4D97-AF65-F5344CB8AC3E}">
        <p14:creationId xmlns:p14="http://schemas.microsoft.com/office/powerpoint/2010/main" val="39160164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1.2.1 – Title Block</a:t>
            </a:r>
            <a:endParaRPr lang="en-US" dirty="0"/>
          </a:p>
        </p:txBody>
      </p:sp>
      <p:sp>
        <p:nvSpPr>
          <p:cNvPr id="3" name="Text Placeholder 2"/>
          <p:cNvSpPr>
            <a:spLocks noGrp="1"/>
          </p:cNvSpPr>
          <p:nvPr>
            <p:ph type="body" sz="quarter" idx="11"/>
          </p:nvPr>
        </p:nvSpPr>
        <p:spPr/>
        <p:txBody>
          <a:bodyPr/>
          <a:lstStyle/>
          <a:p>
            <a:pPr marL="0" indent="0">
              <a:buNone/>
            </a:pPr>
            <a:r>
              <a:rPr lang="en-US" sz="2200" b="1" dirty="0"/>
              <a:t>Title blocks usually </a:t>
            </a:r>
            <a:r>
              <a:rPr lang="en-US" sz="2200" b="1" dirty="0" smtClean="0"/>
              <a:t>contain:</a:t>
            </a:r>
            <a:endParaRPr lang="en-US" sz="2200" dirty="0"/>
          </a:p>
          <a:p>
            <a:r>
              <a:rPr lang="en-US" sz="2200" dirty="0" smtClean="0"/>
              <a:t>Company </a:t>
            </a:r>
            <a:r>
              <a:rPr lang="en-US" sz="2200" dirty="0"/>
              <a:t>logo</a:t>
            </a:r>
          </a:p>
          <a:p>
            <a:r>
              <a:rPr lang="en-US" sz="2200" dirty="0" smtClean="0"/>
              <a:t>Sheet </a:t>
            </a:r>
            <a:r>
              <a:rPr lang="en-US" sz="2200" dirty="0"/>
              <a:t>title</a:t>
            </a:r>
          </a:p>
          <a:p>
            <a:r>
              <a:rPr lang="en-US" sz="2200" dirty="0" smtClean="0"/>
              <a:t>Dates</a:t>
            </a:r>
            <a:endParaRPr lang="en-US" sz="2200" dirty="0"/>
          </a:p>
          <a:p>
            <a:r>
              <a:rPr lang="en-US" sz="2200" dirty="0" smtClean="0"/>
              <a:t>Draftsperson </a:t>
            </a:r>
            <a:r>
              <a:rPr lang="en-US" sz="2200" dirty="0"/>
              <a:t>identification</a:t>
            </a:r>
          </a:p>
          <a:p>
            <a:r>
              <a:rPr lang="en-US" sz="2200" dirty="0" smtClean="0"/>
              <a:t>Drawing </a:t>
            </a:r>
            <a:r>
              <a:rPr lang="en-US" sz="2200" dirty="0"/>
              <a:t>number</a:t>
            </a:r>
          </a:p>
          <a:p>
            <a:r>
              <a:rPr lang="en-US" sz="2200" dirty="0" smtClean="0"/>
              <a:t>Scale</a:t>
            </a:r>
            <a:endParaRPr lang="en-US" sz="2200" dirty="0"/>
          </a:p>
          <a:p>
            <a:r>
              <a:rPr lang="en-US" sz="2200" dirty="0" smtClean="0"/>
              <a:t>Revision </a:t>
            </a:r>
            <a:r>
              <a:rPr lang="en-US" sz="2200" dirty="0"/>
              <a:t>blocks</a:t>
            </a:r>
          </a:p>
          <a:p>
            <a:pPr marL="0" indent="0" algn="ctr">
              <a:buNone/>
            </a:pPr>
            <a:r>
              <a:rPr lang="en-US" sz="2200" dirty="0"/>
              <a:t> </a:t>
            </a:r>
            <a:br>
              <a:rPr lang="en-US" sz="2200" dirty="0"/>
            </a:br>
            <a:r>
              <a:rPr lang="en-US" sz="2200" dirty="0"/>
              <a:t>In addition, the title block area may be used like a business card, listing office addresses and similar information</a:t>
            </a:r>
            <a:r>
              <a:rPr lang="en-US" sz="2200" dirty="0" smtClean="0"/>
              <a:t>.</a:t>
            </a:r>
            <a:endParaRPr lang="en-US" sz="22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371725642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1.2.4 – Revision Block</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a:t>It is essential that </a:t>
            </a:r>
            <a:r>
              <a:rPr lang="en-US" sz="2400" dirty="0" err="1" smtClean="0"/>
              <a:t>craftworkers</a:t>
            </a:r>
            <a:r>
              <a:rPr lang="en-US" sz="2400" dirty="0" smtClean="0"/>
              <a:t> </a:t>
            </a:r>
            <a:r>
              <a:rPr lang="en-US" sz="2400" dirty="0"/>
              <a:t>use the latest revision. </a:t>
            </a:r>
            <a:br>
              <a:rPr lang="en-US" sz="2400" dirty="0"/>
            </a:br>
            <a:r>
              <a:rPr lang="en-US" sz="2400" dirty="0"/>
              <a:t>A very small change in one place can make a </a:t>
            </a:r>
            <a:br>
              <a:rPr lang="en-US" sz="2400" dirty="0"/>
            </a:br>
            <a:r>
              <a:rPr lang="en-US" sz="2400" dirty="0"/>
              <a:t>big difference somewhere else.</a:t>
            </a:r>
          </a:p>
          <a:p>
            <a:pPr marL="0" indent="0" algn="ctr">
              <a:buNone/>
            </a:pPr>
            <a:endParaRPr lang="en-US" sz="2400" dirty="0"/>
          </a:p>
        </p:txBody>
      </p:sp>
      <p:pic>
        <p:nvPicPr>
          <p:cNvPr id="5" name="Picture 4" descr="00105-15_F26.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30300" y="2821050"/>
            <a:ext cx="6858457" cy="3135765"/>
          </a:xfrm>
          <a:prstGeom prst="rect">
            <a:avLst/>
          </a:prstGeom>
        </p:spPr>
      </p:pic>
    </p:spTree>
    <p:extLst>
      <p:ext uri="{BB962C8B-B14F-4D97-AF65-F5344CB8AC3E}">
        <p14:creationId xmlns:p14="http://schemas.microsoft.com/office/powerpoint/2010/main" val="340465598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 Trade Terms</a:t>
            </a:r>
            <a:endParaRPr lang="en-US" dirty="0"/>
          </a:p>
        </p:txBody>
      </p:sp>
      <p:sp>
        <p:nvSpPr>
          <p:cNvPr id="3" name="Text Placeholder 2"/>
          <p:cNvSpPr>
            <a:spLocks noGrp="1"/>
          </p:cNvSpPr>
          <p:nvPr>
            <p:ph type="body" sz="quarter" idx="11"/>
          </p:nvPr>
        </p:nvSpPr>
        <p:spPr/>
        <p:txBody>
          <a:bodyPr/>
          <a:lstStyle/>
          <a:p>
            <a:pPr marL="0" indent="0">
              <a:buNone/>
            </a:pPr>
            <a:r>
              <a:rPr lang="en-US" sz="2000" b="1" dirty="0"/>
              <a:t>Architectural </a:t>
            </a:r>
            <a:r>
              <a:rPr lang="en-US" sz="2000" b="1" dirty="0" smtClean="0"/>
              <a:t>plans</a:t>
            </a:r>
            <a:endParaRPr lang="en-US" sz="2000" dirty="0" smtClean="0"/>
          </a:p>
          <a:p>
            <a:pPr marL="0" indent="0">
              <a:buNone/>
            </a:pPr>
            <a:r>
              <a:rPr lang="en-US" sz="2000" dirty="0" smtClean="0"/>
              <a:t>Drawings </a:t>
            </a:r>
            <a:r>
              <a:rPr lang="en-US" sz="2000" dirty="0"/>
              <a:t>that show the design of the project. Also called architectural drawings</a:t>
            </a:r>
            <a:r>
              <a:rPr lang="en-US" sz="2000" dirty="0" smtClean="0"/>
              <a:t>.</a:t>
            </a:r>
          </a:p>
          <a:p>
            <a:pPr marL="0" indent="0">
              <a:buNone/>
            </a:pPr>
            <a:endParaRPr lang="en-US" sz="2000" dirty="0"/>
          </a:p>
          <a:p>
            <a:pPr marL="0" indent="0">
              <a:buNone/>
            </a:pPr>
            <a:r>
              <a:rPr lang="en-US" sz="2000" b="1" dirty="0" smtClean="0"/>
              <a:t>Beam</a:t>
            </a:r>
            <a:endParaRPr lang="en-US" sz="2000" dirty="0"/>
          </a:p>
          <a:p>
            <a:pPr marL="0" indent="0">
              <a:buNone/>
            </a:pPr>
            <a:r>
              <a:rPr lang="en-US" sz="2000" dirty="0" smtClean="0"/>
              <a:t>A </a:t>
            </a:r>
            <a:r>
              <a:rPr lang="en-US" sz="2000" dirty="0"/>
              <a:t>large, horizontal structural member made of concrete, steel, stone, wood, or other structural material to provide support above a large opening</a:t>
            </a:r>
            <a:r>
              <a:rPr lang="en-US" sz="2000" dirty="0" smtClean="0"/>
              <a:t>.</a:t>
            </a:r>
          </a:p>
          <a:p>
            <a:pPr marL="0" indent="0">
              <a:buNone/>
            </a:pPr>
            <a:endParaRPr lang="en-US" sz="2000" dirty="0"/>
          </a:p>
          <a:p>
            <a:pPr marL="0" indent="0">
              <a:buNone/>
            </a:pPr>
            <a:r>
              <a:rPr lang="en-US" sz="2000" b="1" dirty="0" smtClean="0"/>
              <a:t>Blueprints</a:t>
            </a:r>
            <a:endParaRPr lang="en-US" sz="2000" dirty="0"/>
          </a:p>
          <a:p>
            <a:pPr marL="0" indent="0">
              <a:buNone/>
            </a:pPr>
            <a:r>
              <a:rPr lang="en-US" sz="2000" dirty="0" smtClean="0"/>
              <a:t>The </a:t>
            </a:r>
            <a:r>
              <a:rPr lang="en-US" sz="2000" dirty="0"/>
              <a:t>traditional name used to describe construction drawings</a:t>
            </a:r>
            <a:r>
              <a:rPr lang="en-US" sz="2000" dirty="0" smtClean="0"/>
              <a:t>.</a:t>
            </a:r>
            <a:endParaRPr lang="en-US" sz="20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5" name="Rectangle 4"/>
          <p:cNvSpPr/>
          <p:nvPr/>
        </p:nvSpPr>
        <p:spPr>
          <a:xfrm>
            <a:off x="505632" y="1598612"/>
            <a:ext cx="8125386" cy="4324261"/>
          </a:xfrm>
          <a:prstGeom prst="rect">
            <a:avLst/>
          </a:prstGeom>
        </p:spPr>
        <p:txBody>
          <a:bodyPr wrap="square">
            <a:spAutoFit/>
          </a:bodyPr>
          <a:lstStyle/>
          <a:p>
            <a:pPr>
              <a:spcBef>
                <a:spcPts val="500"/>
              </a:spcBef>
            </a:pPr>
            <a:r>
              <a:rPr lang="en-US" sz="2000" b="1" dirty="0">
                <a:solidFill>
                  <a:srgbClr val="FFFFFF"/>
                </a:solidFill>
              </a:rPr>
              <a:t>Civil </a:t>
            </a:r>
            <a:r>
              <a:rPr lang="en-US" sz="2000" b="1" dirty="0" smtClean="0">
                <a:solidFill>
                  <a:srgbClr val="FFFFFF"/>
                </a:solidFill>
              </a:rPr>
              <a:t>plans</a:t>
            </a:r>
          </a:p>
          <a:p>
            <a:pPr>
              <a:spcBef>
                <a:spcPts val="500"/>
              </a:spcBef>
            </a:pPr>
            <a:r>
              <a:rPr lang="en-US" sz="2000" dirty="0" smtClean="0">
                <a:solidFill>
                  <a:srgbClr val="FFFFFF"/>
                </a:solidFill>
              </a:rPr>
              <a:t>Drawings </a:t>
            </a:r>
            <a:r>
              <a:rPr lang="en-US" sz="2000" dirty="0">
                <a:solidFill>
                  <a:srgbClr val="FFFFFF"/>
                </a:solidFill>
              </a:rPr>
              <a:t>that show the location of the building on the site from an aerial view, including contours, trees, construction features, and dimensions</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Computer-aided drafting (CAD</a:t>
            </a:r>
            <a:r>
              <a:rPr lang="en-US" sz="2000" b="1" dirty="0" smtClean="0">
                <a:solidFill>
                  <a:srgbClr val="FFFFFF"/>
                </a:solidFill>
              </a:rPr>
              <a:t>)</a:t>
            </a:r>
            <a:endParaRPr lang="en-US" sz="2000" b="1" dirty="0">
              <a:solidFill>
                <a:srgbClr val="FFFFFF"/>
              </a:solidFill>
            </a:endParaRPr>
          </a:p>
          <a:p>
            <a:pPr>
              <a:spcBef>
                <a:spcPts val="500"/>
              </a:spcBef>
            </a:pPr>
            <a:r>
              <a:rPr lang="en-US" sz="2000" dirty="0" smtClean="0">
                <a:solidFill>
                  <a:srgbClr val="FFFFFF"/>
                </a:solidFill>
              </a:rPr>
              <a:t>The </a:t>
            </a:r>
            <a:r>
              <a:rPr lang="en-US" sz="2000" dirty="0">
                <a:solidFill>
                  <a:srgbClr val="FFFFFF"/>
                </a:solidFill>
              </a:rPr>
              <a:t>making of a set of construction drawings with the aid of a computer</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Contour </a:t>
            </a:r>
            <a:r>
              <a:rPr lang="en-US" sz="2000" b="1" dirty="0" smtClean="0">
                <a:solidFill>
                  <a:srgbClr val="FFFFFF"/>
                </a:solidFill>
              </a:rPr>
              <a:t>lines</a:t>
            </a:r>
          </a:p>
          <a:p>
            <a:pPr>
              <a:spcBef>
                <a:spcPts val="500"/>
              </a:spcBef>
            </a:pPr>
            <a:r>
              <a:rPr lang="en-US" sz="2000" dirty="0" smtClean="0">
                <a:solidFill>
                  <a:srgbClr val="FFFFFF"/>
                </a:solidFill>
              </a:rPr>
              <a:t>Solid </a:t>
            </a:r>
            <a:r>
              <a:rPr lang="en-US" sz="2000" dirty="0">
                <a:solidFill>
                  <a:srgbClr val="FFFFFF"/>
                </a:solidFill>
              </a:rPr>
              <a:t>or dashed lines showing the elevation of the earth on a civil drawing.</a:t>
            </a:r>
          </a:p>
        </p:txBody>
      </p:sp>
      <p:sp>
        <p:nvSpPr>
          <p:cNvPr id="7" name="Rectangle 6"/>
          <p:cNvSpPr/>
          <p:nvPr/>
        </p:nvSpPr>
        <p:spPr>
          <a:xfrm>
            <a:off x="505632" y="1608229"/>
            <a:ext cx="8172422" cy="4426853"/>
          </a:xfrm>
          <a:prstGeom prst="rect">
            <a:avLst/>
          </a:prstGeom>
        </p:spPr>
        <p:txBody>
          <a:bodyPr wrap="square">
            <a:spAutoFit/>
          </a:bodyPr>
          <a:lstStyle/>
          <a:p>
            <a:pPr>
              <a:spcBef>
                <a:spcPts val="500"/>
              </a:spcBef>
            </a:pPr>
            <a:r>
              <a:rPr lang="en-US" sz="2000" b="1" dirty="0">
                <a:solidFill>
                  <a:srgbClr val="FFFFFF"/>
                </a:solidFill>
              </a:rPr>
              <a:t>Detail </a:t>
            </a:r>
            <a:r>
              <a:rPr lang="en-US" sz="2000" b="1" dirty="0" smtClean="0">
                <a:solidFill>
                  <a:srgbClr val="FFFFFF"/>
                </a:solidFill>
              </a:rPr>
              <a:t>drawings</a:t>
            </a:r>
          </a:p>
          <a:p>
            <a:pPr>
              <a:spcBef>
                <a:spcPts val="500"/>
              </a:spcBef>
            </a:pPr>
            <a:r>
              <a:rPr lang="en-US" sz="2000" dirty="0" smtClean="0">
                <a:solidFill>
                  <a:srgbClr val="FFFFFF"/>
                </a:solidFill>
              </a:rPr>
              <a:t>Enlarged </a:t>
            </a:r>
            <a:r>
              <a:rPr lang="en-US" sz="2000" dirty="0">
                <a:solidFill>
                  <a:srgbClr val="FFFFFF"/>
                </a:solidFill>
              </a:rPr>
              <a:t>views of part of a drawing used to show an area more clearly</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Electrical </a:t>
            </a:r>
            <a:r>
              <a:rPr lang="en-US" sz="2000" b="1" dirty="0" smtClean="0">
                <a:solidFill>
                  <a:srgbClr val="FFFFFF"/>
                </a:solidFill>
              </a:rPr>
              <a:t>plans</a:t>
            </a:r>
          </a:p>
          <a:p>
            <a:pPr>
              <a:spcBef>
                <a:spcPts val="500"/>
              </a:spcBef>
            </a:pPr>
            <a:r>
              <a:rPr lang="en-US" sz="2000" dirty="0" smtClean="0">
                <a:solidFill>
                  <a:srgbClr val="FFFFFF"/>
                </a:solidFill>
              </a:rPr>
              <a:t>Engineered </a:t>
            </a:r>
            <a:r>
              <a:rPr lang="en-US" sz="2000" dirty="0">
                <a:solidFill>
                  <a:srgbClr val="FFFFFF"/>
                </a:solidFill>
              </a:rPr>
              <a:t>drawings that show all electrical supply and distribution</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Elevation (EL</a:t>
            </a:r>
            <a:r>
              <a:rPr lang="en-US" sz="2000" b="1" dirty="0" smtClean="0">
                <a:solidFill>
                  <a:srgbClr val="FFFFFF"/>
                </a:solidFill>
              </a:rPr>
              <a:t>)</a:t>
            </a:r>
            <a:endParaRPr lang="en-US" sz="2000" b="1" dirty="0">
              <a:solidFill>
                <a:srgbClr val="FFFFFF"/>
              </a:solidFill>
            </a:endParaRPr>
          </a:p>
          <a:p>
            <a:pPr>
              <a:spcBef>
                <a:spcPts val="500"/>
              </a:spcBef>
            </a:pPr>
            <a:r>
              <a:rPr lang="en-US" sz="2000" dirty="0" smtClean="0">
                <a:solidFill>
                  <a:srgbClr val="FFFFFF"/>
                </a:solidFill>
              </a:rPr>
              <a:t>Height </a:t>
            </a:r>
            <a:r>
              <a:rPr lang="en-US" sz="2000" dirty="0">
                <a:solidFill>
                  <a:srgbClr val="FFFFFF"/>
                </a:solidFill>
              </a:rPr>
              <a:t>above sea level, or other defined surface, usually expressed in feet or meters</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Elevation </a:t>
            </a:r>
            <a:r>
              <a:rPr lang="en-US" sz="2000" b="1" dirty="0" smtClean="0">
                <a:solidFill>
                  <a:srgbClr val="FFFFFF"/>
                </a:solidFill>
              </a:rPr>
              <a:t>drawing</a:t>
            </a:r>
          </a:p>
          <a:p>
            <a:pPr>
              <a:spcBef>
                <a:spcPts val="500"/>
              </a:spcBef>
            </a:pPr>
            <a:r>
              <a:rPr lang="en-US" sz="2000" dirty="0" smtClean="0">
                <a:solidFill>
                  <a:srgbClr val="FFFFFF"/>
                </a:solidFill>
              </a:rPr>
              <a:t>Side </a:t>
            </a:r>
            <a:r>
              <a:rPr lang="en-US" sz="2000" dirty="0">
                <a:solidFill>
                  <a:srgbClr val="FFFFFF"/>
                </a:solidFill>
              </a:rPr>
              <a:t>view of a building or object, showing height and width. </a:t>
            </a:r>
          </a:p>
        </p:txBody>
      </p:sp>
      <p:sp>
        <p:nvSpPr>
          <p:cNvPr id="8" name="Rectangle 7"/>
          <p:cNvSpPr/>
          <p:nvPr/>
        </p:nvSpPr>
        <p:spPr>
          <a:xfrm>
            <a:off x="505632" y="1599686"/>
            <a:ext cx="8172422" cy="4426853"/>
          </a:xfrm>
          <a:prstGeom prst="rect">
            <a:avLst/>
          </a:prstGeom>
        </p:spPr>
        <p:txBody>
          <a:bodyPr wrap="square">
            <a:spAutoFit/>
          </a:bodyPr>
          <a:lstStyle/>
          <a:p>
            <a:pPr>
              <a:spcBef>
                <a:spcPts val="500"/>
              </a:spcBef>
            </a:pPr>
            <a:r>
              <a:rPr lang="en-US" sz="2000" b="1" dirty="0">
                <a:solidFill>
                  <a:srgbClr val="FFFFFF"/>
                </a:solidFill>
              </a:rPr>
              <a:t>Fire protection </a:t>
            </a:r>
            <a:r>
              <a:rPr lang="en-US" sz="2000" b="1" dirty="0" smtClean="0">
                <a:solidFill>
                  <a:srgbClr val="FFFFFF"/>
                </a:solidFill>
              </a:rPr>
              <a:t>plan</a:t>
            </a:r>
          </a:p>
          <a:p>
            <a:pPr>
              <a:spcBef>
                <a:spcPts val="500"/>
              </a:spcBef>
            </a:pPr>
            <a:r>
              <a:rPr lang="en-US" sz="2000" dirty="0" smtClean="0">
                <a:solidFill>
                  <a:srgbClr val="FFFFFF"/>
                </a:solidFill>
              </a:rPr>
              <a:t>A </a:t>
            </a:r>
            <a:r>
              <a:rPr lang="en-US" sz="2000" dirty="0">
                <a:solidFill>
                  <a:srgbClr val="FFFFFF"/>
                </a:solidFill>
              </a:rPr>
              <a:t>drawing that shows the details of the building’s sprinkler system</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Floor </a:t>
            </a:r>
            <a:r>
              <a:rPr lang="en-US" sz="2000" b="1" dirty="0" smtClean="0">
                <a:solidFill>
                  <a:srgbClr val="FFFFFF"/>
                </a:solidFill>
              </a:rPr>
              <a:t>plan</a:t>
            </a:r>
          </a:p>
          <a:p>
            <a:pPr>
              <a:spcBef>
                <a:spcPts val="500"/>
              </a:spcBef>
            </a:pPr>
            <a:r>
              <a:rPr lang="en-US" sz="2000" dirty="0" smtClean="0">
                <a:solidFill>
                  <a:srgbClr val="FFFFFF"/>
                </a:solidFill>
              </a:rPr>
              <a:t>A </a:t>
            </a:r>
            <a:r>
              <a:rPr lang="en-US" sz="2000" dirty="0">
                <a:solidFill>
                  <a:srgbClr val="FFFFFF"/>
                </a:solidFill>
              </a:rPr>
              <a:t>drawing that provides an aerial view of the layout of each room</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a:solidFill>
                  <a:srgbClr val="FFFFFF"/>
                </a:solidFill>
              </a:rPr>
              <a:t>Foundation </a:t>
            </a:r>
            <a:r>
              <a:rPr lang="en-US" sz="2000" b="1" dirty="0" smtClean="0">
                <a:solidFill>
                  <a:srgbClr val="FFFFFF"/>
                </a:solidFill>
              </a:rPr>
              <a:t>plan</a:t>
            </a:r>
          </a:p>
          <a:p>
            <a:pPr>
              <a:spcBef>
                <a:spcPts val="500"/>
              </a:spcBef>
            </a:pPr>
            <a:r>
              <a:rPr lang="en-US" sz="2000" dirty="0" smtClean="0">
                <a:solidFill>
                  <a:srgbClr val="FFFFFF"/>
                </a:solidFill>
              </a:rPr>
              <a:t>A </a:t>
            </a:r>
            <a:r>
              <a:rPr lang="en-US" sz="2000" dirty="0">
                <a:solidFill>
                  <a:srgbClr val="FFFFFF"/>
                </a:solidFill>
              </a:rPr>
              <a:t>drawing that shows the layout and elevation of the building foundation</a:t>
            </a:r>
            <a:r>
              <a:rPr lang="en-US" sz="2000" dirty="0" smtClean="0">
                <a:solidFill>
                  <a:srgbClr val="FFFFFF"/>
                </a:solidFill>
              </a:rPr>
              <a:t>.</a:t>
            </a:r>
          </a:p>
          <a:p>
            <a:pPr>
              <a:spcBef>
                <a:spcPts val="500"/>
              </a:spcBef>
            </a:pPr>
            <a:endParaRPr lang="en-US" sz="2000" dirty="0">
              <a:solidFill>
                <a:srgbClr val="FFFFFF"/>
              </a:solidFill>
            </a:endParaRPr>
          </a:p>
          <a:p>
            <a:pPr>
              <a:spcBef>
                <a:spcPts val="500"/>
              </a:spcBef>
            </a:pPr>
            <a:r>
              <a:rPr lang="en-US" sz="2000" b="1" dirty="0" smtClean="0">
                <a:solidFill>
                  <a:srgbClr val="FFFFFF"/>
                </a:solidFill>
              </a:rPr>
              <a:t>HVAC</a:t>
            </a:r>
          </a:p>
          <a:p>
            <a:pPr>
              <a:spcBef>
                <a:spcPts val="500"/>
              </a:spcBef>
            </a:pPr>
            <a:r>
              <a:rPr lang="en-US" sz="2000" dirty="0" smtClean="0">
                <a:solidFill>
                  <a:srgbClr val="FFFFFF"/>
                </a:solidFill>
              </a:rPr>
              <a:t>Heating</a:t>
            </a:r>
            <a:r>
              <a:rPr lang="en-US" sz="2000" dirty="0">
                <a:solidFill>
                  <a:srgbClr val="FFFFFF"/>
                </a:solidFill>
              </a:rPr>
              <a:t>, ventilating, and air conditioning.</a:t>
            </a:r>
          </a:p>
        </p:txBody>
      </p:sp>
      <p:sp>
        <p:nvSpPr>
          <p:cNvPr id="9" name="Rectangle 8"/>
          <p:cNvSpPr/>
          <p:nvPr/>
        </p:nvSpPr>
        <p:spPr>
          <a:xfrm>
            <a:off x="505632" y="1614423"/>
            <a:ext cx="8125386" cy="4093428"/>
          </a:xfrm>
          <a:prstGeom prst="rect">
            <a:avLst/>
          </a:prstGeom>
        </p:spPr>
        <p:txBody>
          <a:bodyPr wrap="square">
            <a:spAutoFit/>
          </a:bodyPr>
          <a:lstStyle/>
          <a:p>
            <a:r>
              <a:rPr lang="en-US" sz="2000" b="1" dirty="0" smtClean="0">
                <a:solidFill>
                  <a:srgbClr val="FFFFFF"/>
                </a:solidFill>
              </a:rPr>
              <a:t>Legend</a:t>
            </a:r>
          </a:p>
          <a:p>
            <a:r>
              <a:rPr lang="en-US" sz="2000" dirty="0" smtClean="0">
                <a:solidFill>
                  <a:srgbClr val="FFFFFF"/>
                </a:solidFill>
              </a:rPr>
              <a:t>A </a:t>
            </a:r>
            <a:r>
              <a:rPr lang="en-US" sz="2000" dirty="0">
                <a:solidFill>
                  <a:srgbClr val="FFFFFF"/>
                </a:solidFill>
              </a:rPr>
              <a:t>description of the symbols and abbreviations used in a set of drawings</a:t>
            </a:r>
            <a:r>
              <a:rPr lang="en-US" sz="2000" dirty="0" smtClean="0">
                <a:solidFill>
                  <a:srgbClr val="FFFFFF"/>
                </a:solidFill>
              </a:rPr>
              <a:t>.</a:t>
            </a:r>
          </a:p>
          <a:p>
            <a:endParaRPr lang="en-US" sz="2000" dirty="0">
              <a:solidFill>
                <a:srgbClr val="FFFFFF"/>
              </a:solidFill>
            </a:endParaRPr>
          </a:p>
          <a:p>
            <a:r>
              <a:rPr lang="en-US" sz="2000" b="1" dirty="0">
                <a:solidFill>
                  <a:srgbClr val="FFFFFF"/>
                </a:solidFill>
              </a:rPr>
              <a:t>Mechanical </a:t>
            </a:r>
            <a:r>
              <a:rPr lang="en-US" sz="2000" b="1" dirty="0" smtClean="0">
                <a:solidFill>
                  <a:srgbClr val="FFFFFF"/>
                </a:solidFill>
              </a:rPr>
              <a:t>plans</a:t>
            </a:r>
          </a:p>
          <a:p>
            <a:r>
              <a:rPr lang="en-US" sz="2000" dirty="0" smtClean="0">
                <a:solidFill>
                  <a:srgbClr val="FFFFFF"/>
                </a:solidFill>
              </a:rPr>
              <a:t>Engineered </a:t>
            </a:r>
            <a:r>
              <a:rPr lang="en-US" sz="2000" dirty="0">
                <a:solidFill>
                  <a:srgbClr val="FFFFFF"/>
                </a:solidFill>
              </a:rPr>
              <a:t>drawings that show the mechanical systems, such as motors and piping</a:t>
            </a:r>
            <a:r>
              <a:rPr lang="en-US" sz="2000" dirty="0" smtClean="0">
                <a:solidFill>
                  <a:srgbClr val="FFFFFF"/>
                </a:solidFill>
              </a:rPr>
              <a:t>.</a:t>
            </a:r>
          </a:p>
          <a:p>
            <a:endParaRPr lang="en-US" sz="2000" dirty="0">
              <a:solidFill>
                <a:srgbClr val="FFFFFF"/>
              </a:solidFill>
            </a:endParaRPr>
          </a:p>
          <a:p>
            <a:r>
              <a:rPr lang="en-US" sz="2000" b="1" dirty="0">
                <a:solidFill>
                  <a:srgbClr val="FFFFFF"/>
                </a:solidFill>
              </a:rPr>
              <a:t>Piping and instrumentation drawings (P&amp;IDs</a:t>
            </a:r>
            <a:r>
              <a:rPr lang="en-US" sz="2000" b="1" dirty="0" smtClean="0">
                <a:solidFill>
                  <a:srgbClr val="FFFFFF"/>
                </a:solidFill>
              </a:rPr>
              <a:t>)</a:t>
            </a:r>
            <a:endParaRPr lang="en-US" sz="2000" b="1" dirty="0">
              <a:solidFill>
                <a:srgbClr val="FFFFFF"/>
              </a:solidFill>
            </a:endParaRPr>
          </a:p>
          <a:p>
            <a:r>
              <a:rPr lang="en-US" sz="2000" dirty="0" smtClean="0">
                <a:solidFill>
                  <a:srgbClr val="FFFFFF"/>
                </a:solidFill>
              </a:rPr>
              <a:t>Schematic </a:t>
            </a:r>
            <a:r>
              <a:rPr lang="en-US" sz="2000" dirty="0">
                <a:solidFill>
                  <a:srgbClr val="FFFFFF"/>
                </a:solidFill>
              </a:rPr>
              <a:t>diagrams of a complete piping system</a:t>
            </a:r>
            <a:r>
              <a:rPr lang="en-US" sz="2000" dirty="0" smtClean="0">
                <a:solidFill>
                  <a:srgbClr val="FFFFFF"/>
                </a:solidFill>
              </a:rPr>
              <a:t>.</a:t>
            </a:r>
          </a:p>
          <a:p>
            <a:endParaRPr lang="en-US" sz="2000" dirty="0">
              <a:solidFill>
                <a:srgbClr val="FFFFFF"/>
              </a:solidFill>
            </a:endParaRPr>
          </a:p>
          <a:p>
            <a:r>
              <a:rPr lang="en-US" sz="2000" b="1" dirty="0">
                <a:solidFill>
                  <a:srgbClr val="FFFFFF"/>
                </a:solidFill>
              </a:rPr>
              <a:t>Plumbing isometric </a:t>
            </a:r>
            <a:r>
              <a:rPr lang="en-US" sz="2000" b="1" dirty="0" smtClean="0">
                <a:solidFill>
                  <a:srgbClr val="FFFFFF"/>
                </a:solidFill>
              </a:rPr>
              <a:t>drawing</a:t>
            </a:r>
          </a:p>
          <a:p>
            <a:r>
              <a:rPr lang="en-US" sz="2000" dirty="0" smtClean="0">
                <a:solidFill>
                  <a:srgbClr val="FFFFFF"/>
                </a:solidFill>
              </a:rPr>
              <a:t>A </a:t>
            </a:r>
            <a:r>
              <a:rPr lang="en-US" sz="2000" dirty="0">
                <a:solidFill>
                  <a:srgbClr val="FFFFFF"/>
                </a:solidFill>
              </a:rPr>
              <a:t>type of three-dimensional drawing that depicts a plumbing system.</a:t>
            </a:r>
          </a:p>
        </p:txBody>
      </p:sp>
      <p:sp>
        <p:nvSpPr>
          <p:cNvPr id="10" name="Rectangle 9"/>
          <p:cNvSpPr/>
          <p:nvPr/>
        </p:nvSpPr>
        <p:spPr>
          <a:xfrm>
            <a:off x="505632" y="1614423"/>
            <a:ext cx="8125386" cy="4093428"/>
          </a:xfrm>
          <a:prstGeom prst="rect">
            <a:avLst/>
          </a:prstGeom>
        </p:spPr>
        <p:txBody>
          <a:bodyPr wrap="square">
            <a:spAutoFit/>
          </a:bodyPr>
          <a:lstStyle/>
          <a:p>
            <a:r>
              <a:rPr lang="en-US" sz="2000" b="1" dirty="0">
                <a:solidFill>
                  <a:srgbClr val="FFFFFF"/>
                </a:solidFill>
              </a:rPr>
              <a:t>Plumbing </a:t>
            </a:r>
            <a:r>
              <a:rPr lang="en-US" sz="2000" b="1" dirty="0" smtClean="0">
                <a:solidFill>
                  <a:srgbClr val="FFFFFF"/>
                </a:solidFill>
              </a:rPr>
              <a:t>plans</a:t>
            </a:r>
          </a:p>
          <a:p>
            <a:r>
              <a:rPr lang="en-US" sz="2000" dirty="0" smtClean="0">
                <a:solidFill>
                  <a:srgbClr val="FFFFFF"/>
                </a:solidFill>
              </a:rPr>
              <a:t>Engineered </a:t>
            </a:r>
            <a:r>
              <a:rPr lang="en-US" sz="2000" dirty="0">
                <a:solidFill>
                  <a:srgbClr val="FFFFFF"/>
                </a:solidFill>
              </a:rPr>
              <a:t>drawings that show the layout for the plumbing system</a:t>
            </a:r>
            <a:r>
              <a:rPr lang="en-US" sz="2000" dirty="0" smtClean="0">
                <a:solidFill>
                  <a:srgbClr val="FFFFFF"/>
                </a:solidFill>
              </a:rPr>
              <a:t>.</a:t>
            </a:r>
          </a:p>
          <a:p>
            <a:endParaRPr lang="en-US" sz="2000" dirty="0">
              <a:solidFill>
                <a:srgbClr val="FFFFFF"/>
              </a:solidFill>
            </a:endParaRPr>
          </a:p>
          <a:p>
            <a:r>
              <a:rPr lang="en-US" sz="2000" b="1" dirty="0">
                <a:solidFill>
                  <a:srgbClr val="FFFFFF"/>
                </a:solidFill>
              </a:rPr>
              <a:t>Roof </a:t>
            </a:r>
            <a:r>
              <a:rPr lang="en-US" sz="2000" b="1" dirty="0" smtClean="0">
                <a:solidFill>
                  <a:srgbClr val="FFFFFF"/>
                </a:solidFill>
              </a:rPr>
              <a:t>plan</a:t>
            </a:r>
          </a:p>
          <a:p>
            <a:r>
              <a:rPr lang="en-US" sz="2000" dirty="0" smtClean="0">
                <a:solidFill>
                  <a:srgbClr val="FFFFFF"/>
                </a:solidFill>
              </a:rPr>
              <a:t>A </a:t>
            </a:r>
            <a:r>
              <a:rPr lang="en-US" sz="2000" dirty="0">
                <a:solidFill>
                  <a:srgbClr val="FFFFFF"/>
                </a:solidFill>
              </a:rPr>
              <a:t>drawing of the view of the roof from above the building</a:t>
            </a:r>
            <a:r>
              <a:rPr lang="en-US" sz="2000" dirty="0" smtClean="0">
                <a:solidFill>
                  <a:srgbClr val="FFFFFF"/>
                </a:solidFill>
              </a:rPr>
              <a:t>.</a:t>
            </a:r>
          </a:p>
          <a:p>
            <a:endParaRPr lang="en-US" sz="2000" dirty="0">
              <a:solidFill>
                <a:srgbClr val="FFFFFF"/>
              </a:solidFill>
            </a:endParaRPr>
          </a:p>
          <a:p>
            <a:r>
              <a:rPr lang="en-US" sz="2000" b="1" dirty="0" smtClean="0">
                <a:solidFill>
                  <a:srgbClr val="FFFFFF"/>
                </a:solidFill>
              </a:rPr>
              <a:t>Scale</a:t>
            </a:r>
          </a:p>
          <a:p>
            <a:r>
              <a:rPr lang="en-US" sz="2000" dirty="0" smtClean="0">
                <a:solidFill>
                  <a:srgbClr val="FFFFFF"/>
                </a:solidFill>
              </a:rPr>
              <a:t>The </a:t>
            </a:r>
            <a:r>
              <a:rPr lang="en-US" sz="2000" dirty="0">
                <a:solidFill>
                  <a:srgbClr val="FFFFFF"/>
                </a:solidFill>
              </a:rPr>
              <a:t>ratio between the size of a drawing of an object and the size of the actual object</a:t>
            </a:r>
            <a:r>
              <a:rPr lang="en-US" sz="2000" dirty="0" smtClean="0">
                <a:solidFill>
                  <a:srgbClr val="FFFFFF"/>
                </a:solidFill>
              </a:rPr>
              <a:t>.</a:t>
            </a:r>
          </a:p>
          <a:p>
            <a:endParaRPr lang="en-US" sz="2000" dirty="0">
              <a:solidFill>
                <a:srgbClr val="FFFFFF"/>
              </a:solidFill>
            </a:endParaRPr>
          </a:p>
          <a:p>
            <a:r>
              <a:rPr lang="en-US" sz="2000" b="1" dirty="0" smtClean="0">
                <a:solidFill>
                  <a:srgbClr val="FFFFFF"/>
                </a:solidFill>
              </a:rPr>
              <a:t>Schematic</a:t>
            </a:r>
          </a:p>
          <a:p>
            <a:r>
              <a:rPr lang="en-US" sz="2000" dirty="0" smtClean="0">
                <a:solidFill>
                  <a:srgbClr val="FFFFFF"/>
                </a:solidFill>
              </a:rPr>
              <a:t>A </a:t>
            </a:r>
            <a:r>
              <a:rPr lang="en-US" sz="2000" dirty="0">
                <a:solidFill>
                  <a:srgbClr val="FFFFFF"/>
                </a:solidFill>
              </a:rPr>
              <a:t>one-line drawing showing the flow path for electrical circuitry or the relationship of all parts of a system.</a:t>
            </a:r>
          </a:p>
        </p:txBody>
      </p:sp>
      <p:sp>
        <p:nvSpPr>
          <p:cNvPr id="11" name="Rectangle 10"/>
          <p:cNvSpPr/>
          <p:nvPr/>
        </p:nvSpPr>
        <p:spPr>
          <a:xfrm>
            <a:off x="505632" y="1653499"/>
            <a:ext cx="8125386" cy="4042132"/>
          </a:xfrm>
          <a:prstGeom prst="rect">
            <a:avLst/>
          </a:prstGeom>
        </p:spPr>
        <p:txBody>
          <a:bodyPr wrap="square">
            <a:spAutoFit/>
          </a:bodyPr>
          <a:lstStyle/>
          <a:p>
            <a:pPr>
              <a:lnSpc>
                <a:spcPct val="80000"/>
              </a:lnSpc>
            </a:pPr>
            <a:r>
              <a:rPr lang="en-US" sz="2000" b="1" dirty="0">
                <a:solidFill>
                  <a:srgbClr val="FFFFFF"/>
                </a:solidFill>
              </a:rPr>
              <a:t>Section </a:t>
            </a:r>
            <a:r>
              <a:rPr lang="en-US" sz="2000" b="1" dirty="0" smtClean="0">
                <a:solidFill>
                  <a:srgbClr val="FFFFFF"/>
                </a:solidFill>
              </a:rPr>
              <a:t>drawing</a:t>
            </a:r>
          </a:p>
          <a:p>
            <a:pPr>
              <a:lnSpc>
                <a:spcPct val="80000"/>
              </a:lnSpc>
            </a:pPr>
            <a:r>
              <a:rPr lang="en-US" sz="2000" dirty="0" smtClean="0">
                <a:solidFill>
                  <a:srgbClr val="FFFFFF"/>
                </a:solidFill>
              </a:rPr>
              <a:t>A </a:t>
            </a:r>
            <a:r>
              <a:rPr lang="en-US" sz="2000" dirty="0">
                <a:solidFill>
                  <a:srgbClr val="FFFFFF"/>
                </a:solidFill>
              </a:rPr>
              <a:t>cross-sectional view of a specific location, showing the inside of an object or building</a:t>
            </a:r>
            <a:r>
              <a:rPr lang="en-US" sz="2000" dirty="0" smtClean="0">
                <a:solidFill>
                  <a:srgbClr val="FFFFFF"/>
                </a:solidFill>
              </a:rPr>
              <a:t>.</a:t>
            </a:r>
          </a:p>
          <a:p>
            <a:pPr>
              <a:lnSpc>
                <a:spcPct val="80000"/>
              </a:lnSpc>
            </a:pPr>
            <a:endParaRPr lang="en-US" sz="2000" dirty="0">
              <a:solidFill>
                <a:srgbClr val="FFFFFF"/>
              </a:solidFill>
            </a:endParaRPr>
          </a:p>
          <a:p>
            <a:pPr>
              <a:lnSpc>
                <a:spcPct val="80000"/>
              </a:lnSpc>
            </a:pPr>
            <a:r>
              <a:rPr lang="en-US" sz="2000" b="1" dirty="0" smtClean="0">
                <a:solidFill>
                  <a:srgbClr val="FFFFFF"/>
                </a:solidFill>
              </a:rPr>
              <a:t>Specifications</a:t>
            </a:r>
          </a:p>
          <a:p>
            <a:pPr>
              <a:lnSpc>
                <a:spcPct val="80000"/>
              </a:lnSpc>
            </a:pPr>
            <a:r>
              <a:rPr lang="en-US" sz="2000" dirty="0" smtClean="0">
                <a:solidFill>
                  <a:srgbClr val="FFFFFF"/>
                </a:solidFill>
              </a:rPr>
              <a:t>Precise </a:t>
            </a:r>
            <a:r>
              <a:rPr lang="en-US" sz="2000" dirty="0">
                <a:solidFill>
                  <a:srgbClr val="FFFFFF"/>
                </a:solidFill>
              </a:rPr>
              <a:t>written presentation of the details of a plan</a:t>
            </a:r>
            <a:r>
              <a:rPr lang="en-US" sz="2000" dirty="0" smtClean="0">
                <a:solidFill>
                  <a:srgbClr val="FFFFFF"/>
                </a:solidFill>
              </a:rPr>
              <a:t>.</a:t>
            </a:r>
          </a:p>
          <a:p>
            <a:pPr>
              <a:lnSpc>
                <a:spcPct val="80000"/>
              </a:lnSpc>
            </a:pPr>
            <a:endParaRPr lang="en-US" sz="2000" dirty="0">
              <a:solidFill>
                <a:srgbClr val="FFFFFF"/>
              </a:solidFill>
            </a:endParaRPr>
          </a:p>
          <a:p>
            <a:pPr>
              <a:lnSpc>
                <a:spcPct val="80000"/>
              </a:lnSpc>
            </a:pPr>
            <a:r>
              <a:rPr lang="en-US" sz="2000" b="1" dirty="0">
                <a:solidFill>
                  <a:srgbClr val="FFFFFF"/>
                </a:solidFill>
              </a:rPr>
              <a:t>Structural </a:t>
            </a:r>
            <a:r>
              <a:rPr lang="en-US" sz="2000" b="1" dirty="0" smtClean="0">
                <a:solidFill>
                  <a:srgbClr val="FFFFFF"/>
                </a:solidFill>
              </a:rPr>
              <a:t>plans</a:t>
            </a:r>
          </a:p>
          <a:p>
            <a:pPr>
              <a:lnSpc>
                <a:spcPct val="80000"/>
              </a:lnSpc>
            </a:pPr>
            <a:r>
              <a:rPr lang="en-US" sz="2000" dirty="0" smtClean="0">
                <a:solidFill>
                  <a:srgbClr val="FFFFFF"/>
                </a:solidFill>
              </a:rPr>
              <a:t>A </a:t>
            </a:r>
            <a:r>
              <a:rPr lang="en-US" sz="2000" dirty="0">
                <a:solidFill>
                  <a:srgbClr val="FFFFFF"/>
                </a:solidFill>
              </a:rPr>
              <a:t>set of engineered drawings used to support the architectural design</a:t>
            </a:r>
            <a:r>
              <a:rPr lang="en-US" sz="2000" dirty="0" smtClean="0">
                <a:solidFill>
                  <a:srgbClr val="FFFFFF"/>
                </a:solidFill>
              </a:rPr>
              <a:t>.</a:t>
            </a:r>
          </a:p>
          <a:p>
            <a:pPr>
              <a:lnSpc>
                <a:spcPct val="80000"/>
              </a:lnSpc>
            </a:pPr>
            <a:endParaRPr lang="en-US" sz="2000" dirty="0">
              <a:solidFill>
                <a:srgbClr val="FFFFFF"/>
              </a:solidFill>
            </a:endParaRPr>
          </a:p>
          <a:p>
            <a:pPr>
              <a:lnSpc>
                <a:spcPct val="80000"/>
              </a:lnSpc>
            </a:pPr>
            <a:r>
              <a:rPr lang="en-US" sz="2000" b="1" dirty="0" smtClean="0">
                <a:solidFill>
                  <a:srgbClr val="FFFFFF"/>
                </a:solidFill>
              </a:rPr>
              <a:t>Symbol</a:t>
            </a:r>
            <a:endParaRPr lang="en-US" sz="2000" dirty="0">
              <a:solidFill>
                <a:srgbClr val="FFFFFF"/>
              </a:solidFill>
            </a:endParaRPr>
          </a:p>
          <a:p>
            <a:pPr>
              <a:lnSpc>
                <a:spcPct val="80000"/>
              </a:lnSpc>
            </a:pPr>
            <a:r>
              <a:rPr lang="en-US" sz="2000" dirty="0" smtClean="0">
                <a:solidFill>
                  <a:srgbClr val="FFFFFF"/>
                </a:solidFill>
              </a:rPr>
              <a:t>A </a:t>
            </a:r>
            <a:r>
              <a:rPr lang="en-US" sz="2000" dirty="0">
                <a:solidFill>
                  <a:srgbClr val="FFFFFF"/>
                </a:solidFill>
              </a:rPr>
              <a:t>drawing that represents a material or component on a plan.</a:t>
            </a:r>
          </a:p>
          <a:p>
            <a:pPr>
              <a:lnSpc>
                <a:spcPct val="80000"/>
              </a:lnSpc>
            </a:pPr>
            <a:endParaRPr lang="en-US" sz="2000" b="1" dirty="0" smtClean="0">
              <a:solidFill>
                <a:srgbClr val="FFFFFF"/>
              </a:solidFill>
            </a:endParaRPr>
          </a:p>
          <a:p>
            <a:pPr>
              <a:lnSpc>
                <a:spcPct val="80000"/>
              </a:lnSpc>
            </a:pPr>
            <a:r>
              <a:rPr lang="en-US" sz="2000" b="1" dirty="0" smtClean="0">
                <a:solidFill>
                  <a:srgbClr val="FFFFFF"/>
                </a:solidFill>
              </a:rPr>
              <a:t>Title block</a:t>
            </a:r>
          </a:p>
          <a:p>
            <a:pPr>
              <a:lnSpc>
                <a:spcPct val="80000"/>
              </a:lnSpc>
            </a:pPr>
            <a:r>
              <a:rPr lang="en-US" sz="2000" dirty="0" smtClean="0">
                <a:solidFill>
                  <a:srgbClr val="FFFFFF"/>
                </a:solidFill>
              </a:rPr>
              <a:t>A </a:t>
            </a:r>
            <a:r>
              <a:rPr lang="en-US" sz="2000" dirty="0">
                <a:solidFill>
                  <a:srgbClr val="FFFFFF"/>
                </a:solidFill>
              </a:rPr>
              <a:t>part of a drawing sheet that includes some general information about the project. </a:t>
            </a:r>
          </a:p>
        </p:txBody>
      </p:sp>
    </p:spTree>
    <p:extLst>
      <p:ext uri="{BB962C8B-B14F-4D97-AF65-F5344CB8AC3E}">
        <p14:creationId xmlns:p14="http://schemas.microsoft.com/office/powerpoint/2010/main" val="25648073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hidden"/>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5">
                                            <p:txEl>
                                              <p:pRg st="1" end="1"/>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1" nodeType="clickEffect">
                                  <p:stCondLst>
                                    <p:cond delay="0"/>
                                  </p:stCondLst>
                                  <p:childTnLst>
                                    <p:set>
                                      <p:cBhvr>
                                        <p:cTn id="45" dur="1" fill="hold">
                                          <p:stCondLst>
                                            <p:cond delay="0"/>
                                          </p:stCondLst>
                                        </p:cTn>
                                        <p:tgtEl>
                                          <p:spTgt spid="5">
                                            <p:txEl>
                                              <p:pRg st="0" end="0"/>
                                            </p:txEl>
                                          </p:spTgt>
                                        </p:tgtEl>
                                        <p:attrNameLst>
                                          <p:attrName>style.visibility</p:attrName>
                                        </p:attrNameLst>
                                      </p:cBhvr>
                                      <p:to>
                                        <p:strVal val="visible"/>
                                      </p:to>
                                    </p:set>
                                    <p:anim calcmode="lin" valueType="num">
                                      <p:cBhvr additive="base">
                                        <p:cTn id="4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1"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 calcmode="lin" valueType="num">
                                      <p:cBhvr additive="base">
                                        <p:cTn id="5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1" nodeType="clickEffect">
                                  <p:stCondLst>
                                    <p:cond delay="0"/>
                                  </p:stCondLst>
                                  <p:childTnLst>
                                    <p:set>
                                      <p:cBhvr>
                                        <p:cTn id="57" dur="1" fill="hold">
                                          <p:stCondLst>
                                            <p:cond delay="0"/>
                                          </p:stCondLst>
                                        </p:cTn>
                                        <p:tgtEl>
                                          <p:spTgt spid="5">
                                            <p:txEl>
                                              <p:pRg st="6" end="6"/>
                                            </p:txEl>
                                          </p:spTgt>
                                        </p:tgtEl>
                                        <p:attrNameLst>
                                          <p:attrName>style.visibility</p:attrName>
                                        </p:attrNameLst>
                                      </p:cBhvr>
                                      <p:to>
                                        <p:strVal val="visible"/>
                                      </p:to>
                                    </p:set>
                                    <p:anim calcmode="lin" valueType="num">
                                      <p:cBhvr additive="base">
                                        <p:cTn id="5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2" nodeType="clickEffect">
                                  <p:stCondLst>
                                    <p:cond delay="0"/>
                                  </p:stCondLst>
                                  <p:childTnLst>
                                    <p:set>
                                      <p:cBhvr>
                                        <p:cTn id="63" dur="1" fill="hold">
                                          <p:stCondLst>
                                            <p:cond delay="0"/>
                                          </p:stCondLst>
                                        </p:cTn>
                                        <p:tgtEl>
                                          <p:spTgt spid="5">
                                            <p:txEl>
                                              <p:pRg st="0" end="0"/>
                                            </p:txEl>
                                          </p:spTgt>
                                        </p:tgtEl>
                                        <p:attrNameLst>
                                          <p:attrName>style.visibility</p:attrName>
                                        </p:attrNameLst>
                                      </p:cBhvr>
                                      <p:to>
                                        <p:strVal val="hidden"/>
                                      </p:to>
                                    </p:set>
                                  </p:childTnLst>
                                </p:cTn>
                              </p:par>
                              <p:par>
                                <p:cTn id="64" presetID="1" presetClass="exit" presetSubtype="0" fill="hold" grpId="2" nodeType="withEffect">
                                  <p:stCondLst>
                                    <p:cond delay="0"/>
                                  </p:stCondLst>
                                  <p:childTnLst>
                                    <p:set>
                                      <p:cBhvr>
                                        <p:cTn id="65" dur="1" fill="hold">
                                          <p:stCondLst>
                                            <p:cond delay="0"/>
                                          </p:stCondLst>
                                        </p:cTn>
                                        <p:tgtEl>
                                          <p:spTgt spid="5">
                                            <p:txEl>
                                              <p:pRg st="1" end="1"/>
                                            </p:txEl>
                                          </p:spTgt>
                                        </p:tgtEl>
                                        <p:attrNameLst>
                                          <p:attrName>style.visibility</p:attrName>
                                        </p:attrNameLst>
                                      </p:cBhvr>
                                      <p:to>
                                        <p:strVal val="hidden"/>
                                      </p:to>
                                    </p:set>
                                  </p:childTnLst>
                                </p:cTn>
                              </p:par>
                              <p:par>
                                <p:cTn id="66" presetID="1" presetClass="exit" presetSubtype="0" fill="hold" grpId="2" nodeType="withEffect">
                                  <p:stCondLst>
                                    <p:cond delay="0"/>
                                  </p:stCondLst>
                                  <p:childTnLst>
                                    <p:set>
                                      <p:cBhvr>
                                        <p:cTn id="67" dur="1" fill="hold">
                                          <p:stCondLst>
                                            <p:cond delay="0"/>
                                          </p:stCondLst>
                                        </p:cTn>
                                        <p:tgtEl>
                                          <p:spTgt spid="5">
                                            <p:txEl>
                                              <p:pRg st="3" end="3"/>
                                            </p:txEl>
                                          </p:spTgt>
                                        </p:tgtEl>
                                        <p:attrNameLst>
                                          <p:attrName>style.visibility</p:attrName>
                                        </p:attrNameLst>
                                      </p:cBhvr>
                                      <p:to>
                                        <p:strVal val="hidden"/>
                                      </p:to>
                                    </p:set>
                                  </p:childTnLst>
                                </p:cTn>
                              </p:par>
                              <p:par>
                                <p:cTn id="68" presetID="1" presetClass="exit" presetSubtype="0" fill="hold" grpId="2" nodeType="withEffect">
                                  <p:stCondLst>
                                    <p:cond delay="0"/>
                                  </p:stCondLst>
                                  <p:childTnLst>
                                    <p:set>
                                      <p:cBhvr>
                                        <p:cTn id="69" dur="1" fill="hold">
                                          <p:stCondLst>
                                            <p:cond delay="0"/>
                                          </p:stCondLst>
                                        </p:cTn>
                                        <p:tgtEl>
                                          <p:spTgt spid="5">
                                            <p:txEl>
                                              <p:pRg st="4" end="4"/>
                                            </p:txEl>
                                          </p:spTgt>
                                        </p:tgtEl>
                                        <p:attrNameLst>
                                          <p:attrName>style.visibility</p:attrName>
                                        </p:attrNameLst>
                                      </p:cBhvr>
                                      <p:to>
                                        <p:strVal val="hidden"/>
                                      </p:to>
                                    </p:set>
                                  </p:childTnLst>
                                </p:cTn>
                              </p:par>
                              <p:par>
                                <p:cTn id="70" presetID="1" presetClass="exit" presetSubtype="0" fill="hold" grpId="2" nodeType="withEffect">
                                  <p:stCondLst>
                                    <p:cond delay="0"/>
                                  </p:stCondLst>
                                  <p:childTnLst>
                                    <p:set>
                                      <p:cBhvr>
                                        <p:cTn id="71" dur="1" fill="hold">
                                          <p:stCondLst>
                                            <p:cond delay="0"/>
                                          </p:stCondLst>
                                        </p:cTn>
                                        <p:tgtEl>
                                          <p:spTgt spid="5">
                                            <p:txEl>
                                              <p:pRg st="6" end="6"/>
                                            </p:txEl>
                                          </p:spTgt>
                                        </p:tgtEl>
                                        <p:attrNameLst>
                                          <p:attrName>style.visibility</p:attrName>
                                        </p:attrNameLst>
                                      </p:cBhvr>
                                      <p:to>
                                        <p:strVal val="hidden"/>
                                      </p:to>
                                    </p:set>
                                  </p:childTnLst>
                                </p:cTn>
                              </p:par>
                              <p:par>
                                <p:cTn id="72" presetID="1" presetClass="exit" presetSubtype="0" fill="hold" grpId="2" nodeType="withEffect">
                                  <p:stCondLst>
                                    <p:cond delay="0"/>
                                  </p:stCondLst>
                                  <p:childTnLst>
                                    <p:set>
                                      <p:cBhvr>
                                        <p:cTn id="73" dur="1" fill="hold">
                                          <p:stCondLst>
                                            <p:cond delay="0"/>
                                          </p:stCondLst>
                                        </p:cTn>
                                        <p:tgtEl>
                                          <p:spTgt spid="5">
                                            <p:txEl>
                                              <p:pRg st="7" end="7"/>
                                            </p:txEl>
                                          </p:spTgt>
                                        </p:tgtEl>
                                        <p:attrNameLst>
                                          <p:attrName>style.visibility</p:attrName>
                                        </p:attrNameLst>
                                      </p:cBhvr>
                                      <p:to>
                                        <p:strVal val="hidden"/>
                                      </p:to>
                                    </p:set>
                                  </p:childTnLst>
                                </p:cTn>
                              </p:par>
                            </p:childTnLst>
                          </p:cTn>
                        </p:par>
                        <p:par>
                          <p:cTn id="74" fill="hold">
                            <p:stCondLst>
                              <p:cond delay="0"/>
                            </p:stCondLst>
                            <p:childTnLst>
                              <p:par>
                                <p:cTn id="75" presetID="1" presetClass="entr" presetSubtype="0" fill="hold" grpId="0" nodeType="afterEffect">
                                  <p:stCondLst>
                                    <p:cond delay="0"/>
                                  </p:stCondLst>
                                  <p:childTnLst>
                                    <p:set>
                                      <p:cBhvr>
                                        <p:cTn id="76" dur="1" fill="hold">
                                          <p:stCondLst>
                                            <p:cond delay="0"/>
                                          </p:stCondLst>
                                        </p:cTn>
                                        <p:tgtEl>
                                          <p:spTgt spid="7">
                                            <p:txEl>
                                              <p:pRg st="1" end="1"/>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
                                            <p:txEl>
                                              <p:pRg st="4" end="4"/>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
                                            <p:txEl>
                                              <p:pRg st="7" end="7"/>
                                            </p:txEl>
                                          </p:spTgt>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1" nodeType="clickEffect">
                                  <p:stCondLst>
                                    <p:cond delay="0"/>
                                  </p:stCondLst>
                                  <p:childTnLst>
                                    <p:set>
                                      <p:cBhvr>
                                        <p:cTn id="86" dur="1" fill="hold">
                                          <p:stCondLst>
                                            <p:cond delay="0"/>
                                          </p:stCondLst>
                                        </p:cTn>
                                        <p:tgtEl>
                                          <p:spTgt spid="7">
                                            <p:txEl>
                                              <p:pRg st="0" end="0"/>
                                            </p:txEl>
                                          </p:spTgt>
                                        </p:tgtEl>
                                        <p:attrNameLst>
                                          <p:attrName>style.visibility</p:attrName>
                                        </p:attrNameLst>
                                      </p:cBhvr>
                                      <p:to>
                                        <p:strVal val="visible"/>
                                      </p:to>
                                    </p:set>
                                    <p:anim calcmode="lin" valueType="num">
                                      <p:cBhvr additive="base">
                                        <p:cTn id="8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1" nodeType="clickEffect">
                                  <p:stCondLst>
                                    <p:cond delay="0"/>
                                  </p:stCondLst>
                                  <p:childTnLst>
                                    <p:set>
                                      <p:cBhvr>
                                        <p:cTn id="92" dur="1" fill="hold">
                                          <p:stCondLst>
                                            <p:cond delay="0"/>
                                          </p:stCondLst>
                                        </p:cTn>
                                        <p:tgtEl>
                                          <p:spTgt spid="7">
                                            <p:txEl>
                                              <p:pRg st="3" end="3"/>
                                            </p:txEl>
                                          </p:spTgt>
                                        </p:tgtEl>
                                        <p:attrNameLst>
                                          <p:attrName>style.visibility</p:attrName>
                                        </p:attrNameLst>
                                      </p:cBhvr>
                                      <p:to>
                                        <p:strVal val="visible"/>
                                      </p:to>
                                    </p:set>
                                    <p:anim calcmode="lin" valueType="num">
                                      <p:cBhvr additive="base">
                                        <p:cTn id="9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1" nodeType="clickEffect">
                                  <p:stCondLst>
                                    <p:cond delay="0"/>
                                  </p:stCondLst>
                                  <p:childTnLst>
                                    <p:set>
                                      <p:cBhvr>
                                        <p:cTn id="98" dur="1" fill="hold">
                                          <p:stCondLst>
                                            <p:cond delay="0"/>
                                          </p:stCondLst>
                                        </p:cTn>
                                        <p:tgtEl>
                                          <p:spTgt spid="7">
                                            <p:txEl>
                                              <p:pRg st="6" end="6"/>
                                            </p:txEl>
                                          </p:spTgt>
                                        </p:tgtEl>
                                        <p:attrNameLst>
                                          <p:attrName>style.visibility</p:attrName>
                                        </p:attrNameLst>
                                      </p:cBhvr>
                                      <p:to>
                                        <p:strVal val="visible"/>
                                      </p:to>
                                    </p:set>
                                    <p:anim calcmode="lin" valueType="num">
                                      <p:cBhvr additive="base">
                                        <p:cTn id="9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1" nodeType="clickEffect">
                                  <p:stCondLst>
                                    <p:cond delay="0"/>
                                  </p:stCondLst>
                                  <p:childTnLst>
                                    <p:set>
                                      <p:cBhvr>
                                        <p:cTn id="104" dur="1" fill="hold">
                                          <p:stCondLst>
                                            <p:cond delay="0"/>
                                          </p:stCondLst>
                                        </p:cTn>
                                        <p:tgtEl>
                                          <p:spTgt spid="7">
                                            <p:txEl>
                                              <p:pRg st="9" end="9"/>
                                            </p:txEl>
                                          </p:spTgt>
                                        </p:tgtEl>
                                        <p:attrNameLst>
                                          <p:attrName>style.visibility</p:attrName>
                                        </p:attrNameLst>
                                      </p:cBhvr>
                                      <p:to>
                                        <p:strVal val="visible"/>
                                      </p:to>
                                    </p:set>
                                    <p:anim calcmode="lin" valueType="num">
                                      <p:cBhvr additive="base">
                                        <p:cTn id="10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2" nodeType="clickEffect">
                                  <p:stCondLst>
                                    <p:cond delay="0"/>
                                  </p:stCondLst>
                                  <p:childTnLst>
                                    <p:set>
                                      <p:cBhvr>
                                        <p:cTn id="110" dur="1" fill="hold">
                                          <p:stCondLst>
                                            <p:cond delay="0"/>
                                          </p:stCondLst>
                                        </p:cTn>
                                        <p:tgtEl>
                                          <p:spTgt spid="7">
                                            <p:txEl>
                                              <p:pRg st="0" end="0"/>
                                            </p:txEl>
                                          </p:spTgt>
                                        </p:tgtEl>
                                        <p:attrNameLst>
                                          <p:attrName>style.visibility</p:attrName>
                                        </p:attrNameLst>
                                      </p:cBhvr>
                                      <p:to>
                                        <p:strVal val="hidden"/>
                                      </p:to>
                                    </p:set>
                                  </p:childTnLst>
                                </p:cTn>
                              </p:par>
                              <p:par>
                                <p:cTn id="111" presetID="1" presetClass="exit" presetSubtype="0" fill="hold" grpId="2" nodeType="withEffect">
                                  <p:stCondLst>
                                    <p:cond delay="0"/>
                                  </p:stCondLst>
                                  <p:childTnLst>
                                    <p:set>
                                      <p:cBhvr>
                                        <p:cTn id="112" dur="1" fill="hold">
                                          <p:stCondLst>
                                            <p:cond delay="0"/>
                                          </p:stCondLst>
                                        </p:cTn>
                                        <p:tgtEl>
                                          <p:spTgt spid="7">
                                            <p:txEl>
                                              <p:pRg st="1" end="1"/>
                                            </p:txEl>
                                          </p:spTgt>
                                        </p:tgtEl>
                                        <p:attrNameLst>
                                          <p:attrName>style.visibility</p:attrName>
                                        </p:attrNameLst>
                                      </p:cBhvr>
                                      <p:to>
                                        <p:strVal val="hidden"/>
                                      </p:to>
                                    </p:set>
                                  </p:childTnLst>
                                </p:cTn>
                              </p:par>
                              <p:par>
                                <p:cTn id="113" presetID="1" presetClass="exit" presetSubtype="0" fill="hold" grpId="2" nodeType="withEffect">
                                  <p:stCondLst>
                                    <p:cond delay="0"/>
                                  </p:stCondLst>
                                  <p:childTnLst>
                                    <p:set>
                                      <p:cBhvr>
                                        <p:cTn id="114" dur="1" fill="hold">
                                          <p:stCondLst>
                                            <p:cond delay="0"/>
                                          </p:stCondLst>
                                        </p:cTn>
                                        <p:tgtEl>
                                          <p:spTgt spid="7">
                                            <p:txEl>
                                              <p:pRg st="3" end="3"/>
                                            </p:txEl>
                                          </p:spTgt>
                                        </p:tgtEl>
                                        <p:attrNameLst>
                                          <p:attrName>style.visibility</p:attrName>
                                        </p:attrNameLst>
                                      </p:cBhvr>
                                      <p:to>
                                        <p:strVal val="hidden"/>
                                      </p:to>
                                    </p:set>
                                  </p:childTnLst>
                                </p:cTn>
                              </p:par>
                              <p:par>
                                <p:cTn id="115" presetID="1" presetClass="exit" presetSubtype="0" fill="hold" grpId="2" nodeType="withEffect">
                                  <p:stCondLst>
                                    <p:cond delay="0"/>
                                  </p:stCondLst>
                                  <p:childTnLst>
                                    <p:set>
                                      <p:cBhvr>
                                        <p:cTn id="116" dur="1" fill="hold">
                                          <p:stCondLst>
                                            <p:cond delay="0"/>
                                          </p:stCondLst>
                                        </p:cTn>
                                        <p:tgtEl>
                                          <p:spTgt spid="7">
                                            <p:txEl>
                                              <p:pRg st="4" end="4"/>
                                            </p:txEl>
                                          </p:spTgt>
                                        </p:tgtEl>
                                        <p:attrNameLst>
                                          <p:attrName>style.visibility</p:attrName>
                                        </p:attrNameLst>
                                      </p:cBhvr>
                                      <p:to>
                                        <p:strVal val="hidden"/>
                                      </p:to>
                                    </p:set>
                                  </p:childTnLst>
                                </p:cTn>
                              </p:par>
                              <p:par>
                                <p:cTn id="117" presetID="1" presetClass="exit" presetSubtype="0" fill="hold" grpId="2" nodeType="withEffect">
                                  <p:stCondLst>
                                    <p:cond delay="0"/>
                                  </p:stCondLst>
                                  <p:childTnLst>
                                    <p:set>
                                      <p:cBhvr>
                                        <p:cTn id="118" dur="1" fill="hold">
                                          <p:stCondLst>
                                            <p:cond delay="0"/>
                                          </p:stCondLst>
                                        </p:cTn>
                                        <p:tgtEl>
                                          <p:spTgt spid="7">
                                            <p:txEl>
                                              <p:pRg st="6" end="6"/>
                                            </p:txEl>
                                          </p:spTgt>
                                        </p:tgtEl>
                                        <p:attrNameLst>
                                          <p:attrName>style.visibility</p:attrName>
                                        </p:attrNameLst>
                                      </p:cBhvr>
                                      <p:to>
                                        <p:strVal val="hidden"/>
                                      </p:to>
                                    </p:set>
                                  </p:childTnLst>
                                </p:cTn>
                              </p:par>
                              <p:par>
                                <p:cTn id="119" presetID="1" presetClass="exit" presetSubtype="0" fill="hold" grpId="2" nodeType="withEffect">
                                  <p:stCondLst>
                                    <p:cond delay="0"/>
                                  </p:stCondLst>
                                  <p:childTnLst>
                                    <p:set>
                                      <p:cBhvr>
                                        <p:cTn id="120" dur="1" fill="hold">
                                          <p:stCondLst>
                                            <p:cond delay="0"/>
                                          </p:stCondLst>
                                        </p:cTn>
                                        <p:tgtEl>
                                          <p:spTgt spid="7">
                                            <p:txEl>
                                              <p:pRg st="7" end="7"/>
                                            </p:txEl>
                                          </p:spTgt>
                                        </p:tgtEl>
                                        <p:attrNameLst>
                                          <p:attrName>style.visibility</p:attrName>
                                        </p:attrNameLst>
                                      </p:cBhvr>
                                      <p:to>
                                        <p:strVal val="hidden"/>
                                      </p:to>
                                    </p:set>
                                  </p:childTnLst>
                                </p:cTn>
                              </p:par>
                              <p:par>
                                <p:cTn id="121" presetID="1" presetClass="exit" presetSubtype="0" fill="hold" grpId="2" nodeType="withEffect">
                                  <p:stCondLst>
                                    <p:cond delay="0"/>
                                  </p:stCondLst>
                                  <p:childTnLst>
                                    <p:set>
                                      <p:cBhvr>
                                        <p:cTn id="122" dur="1" fill="hold">
                                          <p:stCondLst>
                                            <p:cond delay="0"/>
                                          </p:stCondLst>
                                        </p:cTn>
                                        <p:tgtEl>
                                          <p:spTgt spid="7">
                                            <p:txEl>
                                              <p:pRg st="9" end="9"/>
                                            </p:txEl>
                                          </p:spTgt>
                                        </p:tgtEl>
                                        <p:attrNameLst>
                                          <p:attrName>style.visibility</p:attrName>
                                        </p:attrNameLst>
                                      </p:cBhvr>
                                      <p:to>
                                        <p:strVal val="hidden"/>
                                      </p:to>
                                    </p:set>
                                  </p:childTnLst>
                                </p:cTn>
                              </p:par>
                              <p:par>
                                <p:cTn id="123" presetID="1" presetClass="exit" presetSubtype="0" fill="hold" grpId="2" nodeType="withEffect">
                                  <p:stCondLst>
                                    <p:cond delay="0"/>
                                  </p:stCondLst>
                                  <p:childTnLst>
                                    <p:set>
                                      <p:cBhvr>
                                        <p:cTn id="124" dur="1" fill="hold">
                                          <p:stCondLst>
                                            <p:cond delay="0"/>
                                          </p:stCondLst>
                                        </p:cTn>
                                        <p:tgtEl>
                                          <p:spTgt spid="7">
                                            <p:txEl>
                                              <p:pRg st="10" end="10"/>
                                            </p:txEl>
                                          </p:spTgt>
                                        </p:tgtEl>
                                        <p:attrNameLst>
                                          <p:attrName>style.visibility</p:attrName>
                                        </p:attrNameLst>
                                      </p:cBhvr>
                                      <p:to>
                                        <p:strVal val="hidden"/>
                                      </p:to>
                                    </p:set>
                                  </p:childTnLst>
                                </p:cTn>
                              </p:par>
                            </p:childTnLst>
                          </p:cTn>
                        </p:par>
                        <p:par>
                          <p:cTn id="125" fill="hold">
                            <p:stCondLst>
                              <p:cond delay="0"/>
                            </p:stCondLst>
                            <p:childTnLst>
                              <p:par>
                                <p:cTn id="126" presetID="1" presetClass="entr" presetSubtype="0" fill="hold" grpId="0" nodeType="afterEffect">
                                  <p:stCondLst>
                                    <p:cond delay="0"/>
                                  </p:stCondLst>
                                  <p:childTnLst>
                                    <p:set>
                                      <p:cBhvr>
                                        <p:cTn id="127" dur="1" fill="hold">
                                          <p:stCondLst>
                                            <p:cond delay="0"/>
                                          </p:stCondLst>
                                        </p:cTn>
                                        <p:tgtEl>
                                          <p:spTgt spid="8">
                                            <p:txEl>
                                              <p:pRg st="1" end="1"/>
                                            </p:txEl>
                                          </p:spTgt>
                                        </p:tgtEl>
                                        <p:attrNameLst>
                                          <p:attrName>style.visibility</p:attrName>
                                        </p:attrNameLst>
                                      </p:cBhvr>
                                      <p:to>
                                        <p:strVal val="visible"/>
                                      </p:to>
                                    </p:set>
                                  </p:childTnLst>
                                </p:cTn>
                              </p:par>
                              <p:par>
                                <p:cTn id="128" presetID="1" presetClass="entr" presetSubtype="0" fill="hold" grpId="0" nodeType="withEffect">
                                  <p:stCondLst>
                                    <p:cond delay="0"/>
                                  </p:stCondLst>
                                  <p:childTnLst>
                                    <p:set>
                                      <p:cBhvr>
                                        <p:cTn id="129" dur="1" fill="hold">
                                          <p:stCondLst>
                                            <p:cond delay="0"/>
                                          </p:stCondLst>
                                        </p:cTn>
                                        <p:tgtEl>
                                          <p:spTgt spid="8">
                                            <p:txEl>
                                              <p:pRg st="4" end="4"/>
                                            </p:txEl>
                                          </p:spTgt>
                                        </p:tgtEl>
                                        <p:attrNameLst>
                                          <p:attrName>style.visibility</p:attrName>
                                        </p:attrNameLst>
                                      </p:cBhvr>
                                      <p:to>
                                        <p:strVal val="visible"/>
                                      </p:to>
                                    </p:set>
                                  </p:childTnLst>
                                </p:cTn>
                              </p:par>
                              <p:par>
                                <p:cTn id="130" presetID="1" presetClass="entr" presetSubtype="0" fill="hold" grpId="0" nodeType="withEffect">
                                  <p:stCondLst>
                                    <p:cond delay="0"/>
                                  </p:stCondLst>
                                  <p:childTnLst>
                                    <p:set>
                                      <p:cBhvr>
                                        <p:cTn id="131" dur="1" fill="hold">
                                          <p:stCondLst>
                                            <p:cond delay="0"/>
                                          </p:stCondLst>
                                        </p:cTn>
                                        <p:tgtEl>
                                          <p:spTgt spid="8">
                                            <p:txEl>
                                              <p:pRg st="7" end="7"/>
                                            </p:txEl>
                                          </p:spTgt>
                                        </p:tgtEl>
                                        <p:attrNameLst>
                                          <p:attrName>style.visibility</p:attrName>
                                        </p:attrNameLst>
                                      </p:cBhvr>
                                      <p:to>
                                        <p:strVal val="visible"/>
                                      </p:to>
                                    </p:set>
                                  </p:childTnLst>
                                </p:cTn>
                              </p:par>
                              <p:par>
                                <p:cTn id="132" presetID="1" presetClass="entr" presetSubtype="0" fill="hold" grpId="0" nodeType="withEffect">
                                  <p:stCondLst>
                                    <p:cond delay="0"/>
                                  </p:stCondLst>
                                  <p:childTnLst>
                                    <p:set>
                                      <p:cBhvr>
                                        <p:cTn id="133"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134" fill="hold">
                      <p:stCondLst>
                        <p:cond delay="indefinite"/>
                      </p:stCondLst>
                      <p:childTnLst>
                        <p:par>
                          <p:cTn id="135" fill="hold">
                            <p:stCondLst>
                              <p:cond delay="0"/>
                            </p:stCondLst>
                            <p:childTnLst>
                              <p:par>
                                <p:cTn id="136" presetID="2" presetClass="entr" presetSubtype="4" fill="hold" grpId="1" nodeType="clickEffect">
                                  <p:stCondLst>
                                    <p:cond delay="0"/>
                                  </p:stCondLst>
                                  <p:childTnLst>
                                    <p:set>
                                      <p:cBhvr>
                                        <p:cTn id="137" dur="1" fill="hold">
                                          <p:stCondLst>
                                            <p:cond delay="0"/>
                                          </p:stCondLst>
                                        </p:cTn>
                                        <p:tgtEl>
                                          <p:spTgt spid="8">
                                            <p:txEl>
                                              <p:pRg st="0" end="0"/>
                                            </p:txEl>
                                          </p:spTgt>
                                        </p:tgtEl>
                                        <p:attrNameLst>
                                          <p:attrName>style.visibility</p:attrName>
                                        </p:attrNameLst>
                                      </p:cBhvr>
                                      <p:to>
                                        <p:strVal val="visible"/>
                                      </p:to>
                                    </p:set>
                                    <p:anim calcmode="lin" valueType="num">
                                      <p:cBhvr additive="base">
                                        <p:cTn id="138"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9"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1" nodeType="clickEffect">
                                  <p:stCondLst>
                                    <p:cond delay="0"/>
                                  </p:stCondLst>
                                  <p:childTnLst>
                                    <p:set>
                                      <p:cBhvr>
                                        <p:cTn id="143" dur="1" fill="hold">
                                          <p:stCondLst>
                                            <p:cond delay="0"/>
                                          </p:stCondLst>
                                        </p:cTn>
                                        <p:tgtEl>
                                          <p:spTgt spid="8">
                                            <p:txEl>
                                              <p:pRg st="3" end="3"/>
                                            </p:txEl>
                                          </p:spTgt>
                                        </p:tgtEl>
                                        <p:attrNameLst>
                                          <p:attrName>style.visibility</p:attrName>
                                        </p:attrNameLst>
                                      </p:cBhvr>
                                      <p:to>
                                        <p:strVal val="visible"/>
                                      </p:to>
                                    </p:set>
                                    <p:anim calcmode="lin" valueType="num">
                                      <p:cBhvr additive="base">
                                        <p:cTn id="144"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45"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2" presetClass="entr" presetSubtype="4" fill="hold" grpId="1" nodeType="clickEffect">
                                  <p:stCondLst>
                                    <p:cond delay="0"/>
                                  </p:stCondLst>
                                  <p:childTnLst>
                                    <p:set>
                                      <p:cBhvr>
                                        <p:cTn id="149" dur="1" fill="hold">
                                          <p:stCondLst>
                                            <p:cond delay="0"/>
                                          </p:stCondLst>
                                        </p:cTn>
                                        <p:tgtEl>
                                          <p:spTgt spid="8">
                                            <p:txEl>
                                              <p:pRg st="6" end="6"/>
                                            </p:txEl>
                                          </p:spTgt>
                                        </p:tgtEl>
                                        <p:attrNameLst>
                                          <p:attrName>style.visibility</p:attrName>
                                        </p:attrNameLst>
                                      </p:cBhvr>
                                      <p:to>
                                        <p:strVal val="visible"/>
                                      </p:to>
                                    </p:set>
                                    <p:anim calcmode="lin" valueType="num">
                                      <p:cBhvr additive="base">
                                        <p:cTn id="150"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51"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2" presetClass="entr" presetSubtype="4" fill="hold" grpId="1" nodeType="clickEffect">
                                  <p:stCondLst>
                                    <p:cond delay="0"/>
                                  </p:stCondLst>
                                  <p:childTnLst>
                                    <p:set>
                                      <p:cBhvr>
                                        <p:cTn id="155" dur="1" fill="hold">
                                          <p:stCondLst>
                                            <p:cond delay="0"/>
                                          </p:stCondLst>
                                        </p:cTn>
                                        <p:tgtEl>
                                          <p:spTgt spid="8">
                                            <p:txEl>
                                              <p:pRg st="9" end="9"/>
                                            </p:txEl>
                                          </p:spTgt>
                                        </p:tgtEl>
                                        <p:attrNameLst>
                                          <p:attrName>style.visibility</p:attrName>
                                        </p:attrNameLst>
                                      </p:cBhvr>
                                      <p:to>
                                        <p:strVal val="visible"/>
                                      </p:to>
                                    </p:set>
                                    <p:anim calcmode="lin" valueType="num">
                                      <p:cBhvr additive="base">
                                        <p:cTn id="156"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157"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presetID="1" presetClass="exit" presetSubtype="0" fill="hold" grpId="2" nodeType="clickEffect">
                                  <p:stCondLst>
                                    <p:cond delay="0"/>
                                  </p:stCondLst>
                                  <p:childTnLst>
                                    <p:set>
                                      <p:cBhvr>
                                        <p:cTn id="161" dur="1" fill="hold">
                                          <p:stCondLst>
                                            <p:cond delay="0"/>
                                          </p:stCondLst>
                                        </p:cTn>
                                        <p:tgtEl>
                                          <p:spTgt spid="8">
                                            <p:txEl>
                                              <p:pRg st="0" end="0"/>
                                            </p:txEl>
                                          </p:spTgt>
                                        </p:tgtEl>
                                        <p:attrNameLst>
                                          <p:attrName>style.visibility</p:attrName>
                                        </p:attrNameLst>
                                      </p:cBhvr>
                                      <p:to>
                                        <p:strVal val="hidden"/>
                                      </p:to>
                                    </p:set>
                                  </p:childTnLst>
                                </p:cTn>
                              </p:par>
                              <p:par>
                                <p:cTn id="162" presetID="1" presetClass="exit" presetSubtype="0" fill="hold" grpId="2" nodeType="withEffect">
                                  <p:stCondLst>
                                    <p:cond delay="0"/>
                                  </p:stCondLst>
                                  <p:childTnLst>
                                    <p:set>
                                      <p:cBhvr>
                                        <p:cTn id="163" dur="1" fill="hold">
                                          <p:stCondLst>
                                            <p:cond delay="0"/>
                                          </p:stCondLst>
                                        </p:cTn>
                                        <p:tgtEl>
                                          <p:spTgt spid="8">
                                            <p:txEl>
                                              <p:pRg st="1" end="1"/>
                                            </p:txEl>
                                          </p:spTgt>
                                        </p:tgtEl>
                                        <p:attrNameLst>
                                          <p:attrName>style.visibility</p:attrName>
                                        </p:attrNameLst>
                                      </p:cBhvr>
                                      <p:to>
                                        <p:strVal val="hidden"/>
                                      </p:to>
                                    </p:set>
                                  </p:childTnLst>
                                </p:cTn>
                              </p:par>
                              <p:par>
                                <p:cTn id="164" presetID="1" presetClass="exit" presetSubtype="0" fill="hold" grpId="2" nodeType="withEffect">
                                  <p:stCondLst>
                                    <p:cond delay="0"/>
                                  </p:stCondLst>
                                  <p:childTnLst>
                                    <p:set>
                                      <p:cBhvr>
                                        <p:cTn id="165" dur="1" fill="hold">
                                          <p:stCondLst>
                                            <p:cond delay="0"/>
                                          </p:stCondLst>
                                        </p:cTn>
                                        <p:tgtEl>
                                          <p:spTgt spid="8">
                                            <p:txEl>
                                              <p:pRg st="3" end="3"/>
                                            </p:txEl>
                                          </p:spTgt>
                                        </p:tgtEl>
                                        <p:attrNameLst>
                                          <p:attrName>style.visibility</p:attrName>
                                        </p:attrNameLst>
                                      </p:cBhvr>
                                      <p:to>
                                        <p:strVal val="hidden"/>
                                      </p:to>
                                    </p:set>
                                  </p:childTnLst>
                                </p:cTn>
                              </p:par>
                              <p:par>
                                <p:cTn id="166" presetID="1" presetClass="exit" presetSubtype="0" fill="hold" grpId="2" nodeType="withEffect">
                                  <p:stCondLst>
                                    <p:cond delay="0"/>
                                  </p:stCondLst>
                                  <p:childTnLst>
                                    <p:set>
                                      <p:cBhvr>
                                        <p:cTn id="167" dur="1" fill="hold">
                                          <p:stCondLst>
                                            <p:cond delay="0"/>
                                          </p:stCondLst>
                                        </p:cTn>
                                        <p:tgtEl>
                                          <p:spTgt spid="8">
                                            <p:txEl>
                                              <p:pRg st="4" end="4"/>
                                            </p:txEl>
                                          </p:spTgt>
                                        </p:tgtEl>
                                        <p:attrNameLst>
                                          <p:attrName>style.visibility</p:attrName>
                                        </p:attrNameLst>
                                      </p:cBhvr>
                                      <p:to>
                                        <p:strVal val="hidden"/>
                                      </p:to>
                                    </p:set>
                                  </p:childTnLst>
                                </p:cTn>
                              </p:par>
                              <p:par>
                                <p:cTn id="168" presetID="1" presetClass="exit" presetSubtype="0" fill="hold" grpId="2" nodeType="withEffect">
                                  <p:stCondLst>
                                    <p:cond delay="0"/>
                                  </p:stCondLst>
                                  <p:childTnLst>
                                    <p:set>
                                      <p:cBhvr>
                                        <p:cTn id="169" dur="1" fill="hold">
                                          <p:stCondLst>
                                            <p:cond delay="0"/>
                                          </p:stCondLst>
                                        </p:cTn>
                                        <p:tgtEl>
                                          <p:spTgt spid="8">
                                            <p:txEl>
                                              <p:pRg st="6" end="6"/>
                                            </p:txEl>
                                          </p:spTgt>
                                        </p:tgtEl>
                                        <p:attrNameLst>
                                          <p:attrName>style.visibility</p:attrName>
                                        </p:attrNameLst>
                                      </p:cBhvr>
                                      <p:to>
                                        <p:strVal val="hidden"/>
                                      </p:to>
                                    </p:set>
                                  </p:childTnLst>
                                </p:cTn>
                              </p:par>
                              <p:par>
                                <p:cTn id="170" presetID="1" presetClass="exit" presetSubtype="0" fill="hold" grpId="2" nodeType="withEffect">
                                  <p:stCondLst>
                                    <p:cond delay="0"/>
                                  </p:stCondLst>
                                  <p:childTnLst>
                                    <p:set>
                                      <p:cBhvr>
                                        <p:cTn id="171" dur="1" fill="hold">
                                          <p:stCondLst>
                                            <p:cond delay="0"/>
                                          </p:stCondLst>
                                        </p:cTn>
                                        <p:tgtEl>
                                          <p:spTgt spid="8">
                                            <p:txEl>
                                              <p:pRg st="7" end="7"/>
                                            </p:txEl>
                                          </p:spTgt>
                                        </p:tgtEl>
                                        <p:attrNameLst>
                                          <p:attrName>style.visibility</p:attrName>
                                        </p:attrNameLst>
                                      </p:cBhvr>
                                      <p:to>
                                        <p:strVal val="hidden"/>
                                      </p:to>
                                    </p:set>
                                  </p:childTnLst>
                                </p:cTn>
                              </p:par>
                              <p:par>
                                <p:cTn id="172" presetID="1" presetClass="exit" presetSubtype="0" fill="hold" grpId="2" nodeType="withEffect">
                                  <p:stCondLst>
                                    <p:cond delay="0"/>
                                  </p:stCondLst>
                                  <p:childTnLst>
                                    <p:set>
                                      <p:cBhvr>
                                        <p:cTn id="173" dur="1" fill="hold">
                                          <p:stCondLst>
                                            <p:cond delay="0"/>
                                          </p:stCondLst>
                                        </p:cTn>
                                        <p:tgtEl>
                                          <p:spTgt spid="8">
                                            <p:txEl>
                                              <p:pRg st="9" end="9"/>
                                            </p:txEl>
                                          </p:spTgt>
                                        </p:tgtEl>
                                        <p:attrNameLst>
                                          <p:attrName>style.visibility</p:attrName>
                                        </p:attrNameLst>
                                      </p:cBhvr>
                                      <p:to>
                                        <p:strVal val="hidden"/>
                                      </p:to>
                                    </p:set>
                                  </p:childTnLst>
                                </p:cTn>
                              </p:par>
                              <p:par>
                                <p:cTn id="174" presetID="1" presetClass="exit" presetSubtype="0" fill="hold" grpId="2" nodeType="withEffect">
                                  <p:stCondLst>
                                    <p:cond delay="0"/>
                                  </p:stCondLst>
                                  <p:childTnLst>
                                    <p:set>
                                      <p:cBhvr>
                                        <p:cTn id="175" dur="1" fill="hold">
                                          <p:stCondLst>
                                            <p:cond delay="0"/>
                                          </p:stCondLst>
                                        </p:cTn>
                                        <p:tgtEl>
                                          <p:spTgt spid="8">
                                            <p:txEl>
                                              <p:pRg st="10" end="10"/>
                                            </p:txEl>
                                          </p:spTgt>
                                        </p:tgtEl>
                                        <p:attrNameLst>
                                          <p:attrName>style.visibility</p:attrName>
                                        </p:attrNameLst>
                                      </p:cBhvr>
                                      <p:to>
                                        <p:strVal val="hidden"/>
                                      </p:to>
                                    </p:set>
                                  </p:childTnLst>
                                </p:cTn>
                              </p:par>
                            </p:childTnLst>
                          </p:cTn>
                        </p:par>
                        <p:par>
                          <p:cTn id="176" fill="hold">
                            <p:stCondLst>
                              <p:cond delay="0"/>
                            </p:stCondLst>
                            <p:childTnLst>
                              <p:par>
                                <p:cTn id="177" presetID="1" presetClass="entr" presetSubtype="0" fill="hold" grpId="0" nodeType="afterEffect">
                                  <p:stCondLst>
                                    <p:cond delay="0"/>
                                  </p:stCondLst>
                                  <p:childTnLst>
                                    <p:set>
                                      <p:cBhvr>
                                        <p:cTn id="178" dur="1" fill="hold">
                                          <p:stCondLst>
                                            <p:cond delay="0"/>
                                          </p:stCondLst>
                                        </p:cTn>
                                        <p:tgtEl>
                                          <p:spTgt spid="9">
                                            <p:txEl>
                                              <p:pRg st="1" end="1"/>
                                            </p:txEl>
                                          </p:spTgt>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9">
                                            <p:txEl>
                                              <p:pRg st="4" end="4"/>
                                            </p:txEl>
                                          </p:spTgt>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9">
                                            <p:txEl>
                                              <p:pRg st="7" end="7"/>
                                            </p:txEl>
                                          </p:spTgt>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1" nodeType="clickEffect">
                                  <p:stCondLst>
                                    <p:cond delay="0"/>
                                  </p:stCondLst>
                                  <p:childTnLst>
                                    <p:set>
                                      <p:cBhvr>
                                        <p:cTn id="188" dur="1" fill="hold">
                                          <p:stCondLst>
                                            <p:cond delay="0"/>
                                          </p:stCondLst>
                                        </p:cTn>
                                        <p:tgtEl>
                                          <p:spTgt spid="9">
                                            <p:txEl>
                                              <p:pRg st="0" end="0"/>
                                            </p:txEl>
                                          </p:spTgt>
                                        </p:tgtEl>
                                        <p:attrNameLst>
                                          <p:attrName>style.visibility</p:attrName>
                                        </p:attrNameLst>
                                      </p:cBhvr>
                                      <p:to>
                                        <p:strVal val="visible"/>
                                      </p:to>
                                    </p:set>
                                    <p:anim calcmode="lin" valueType="num">
                                      <p:cBhvr additive="base">
                                        <p:cTn id="18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9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4" fill="hold" grpId="1" nodeType="clickEffect">
                                  <p:stCondLst>
                                    <p:cond delay="0"/>
                                  </p:stCondLst>
                                  <p:childTnLst>
                                    <p:set>
                                      <p:cBhvr>
                                        <p:cTn id="194" dur="1" fill="hold">
                                          <p:stCondLst>
                                            <p:cond delay="0"/>
                                          </p:stCondLst>
                                        </p:cTn>
                                        <p:tgtEl>
                                          <p:spTgt spid="9">
                                            <p:txEl>
                                              <p:pRg st="3" end="3"/>
                                            </p:txEl>
                                          </p:spTgt>
                                        </p:tgtEl>
                                        <p:attrNameLst>
                                          <p:attrName>style.visibility</p:attrName>
                                        </p:attrNameLst>
                                      </p:cBhvr>
                                      <p:to>
                                        <p:strVal val="visible"/>
                                      </p:to>
                                    </p:set>
                                    <p:anim calcmode="lin" valueType="num">
                                      <p:cBhvr additive="base">
                                        <p:cTn id="19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9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7" fill="hold">
                      <p:stCondLst>
                        <p:cond delay="indefinite"/>
                      </p:stCondLst>
                      <p:childTnLst>
                        <p:par>
                          <p:cTn id="198" fill="hold">
                            <p:stCondLst>
                              <p:cond delay="0"/>
                            </p:stCondLst>
                            <p:childTnLst>
                              <p:par>
                                <p:cTn id="199" presetID="2" presetClass="entr" presetSubtype="4" fill="hold" grpId="1" nodeType="clickEffect">
                                  <p:stCondLst>
                                    <p:cond delay="0"/>
                                  </p:stCondLst>
                                  <p:childTnLst>
                                    <p:set>
                                      <p:cBhvr>
                                        <p:cTn id="200" dur="1" fill="hold">
                                          <p:stCondLst>
                                            <p:cond delay="0"/>
                                          </p:stCondLst>
                                        </p:cTn>
                                        <p:tgtEl>
                                          <p:spTgt spid="9">
                                            <p:txEl>
                                              <p:pRg st="6" end="6"/>
                                            </p:txEl>
                                          </p:spTgt>
                                        </p:tgtEl>
                                        <p:attrNameLst>
                                          <p:attrName>style.visibility</p:attrName>
                                        </p:attrNameLst>
                                      </p:cBhvr>
                                      <p:to>
                                        <p:strVal val="visible"/>
                                      </p:to>
                                    </p:set>
                                    <p:anim calcmode="lin" valueType="num">
                                      <p:cBhvr additive="base">
                                        <p:cTn id="20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03" fill="hold">
                      <p:stCondLst>
                        <p:cond delay="indefinite"/>
                      </p:stCondLst>
                      <p:childTnLst>
                        <p:par>
                          <p:cTn id="204" fill="hold">
                            <p:stCondLst>
                              <p:cond delay="0"/>
                            </p:stCondLst>
                            <p:childTnLst>
                              <p:par>
                                <p:cTn id="205" presetID="2" presetClass="entr" presetSubtype="4" fill="hold" grpId="1" nodeType="clickEffect">
                                  <p:stCondLst>
                                    <p:cond delay="0"/>
                                  </p:stCondLst>
                                  <p:childTnLst>
                                    <p:set>
                                      <p:cBhvr>
                                        <p:cTn id="206" dur="1" fill="hold">
                                          <p:stCondLst>
                                            <p:cond delay="0"/>
                                          </p:stCondLst>
                                        </p:cTn>
                                        <p:tgtEl>
                                          <p:spTgt spid="9">
                                            <p:txEl>
                                              <p:pRg st="9" end="9"/>
                                            </p:txEl>
                                          </p:spTgt>
                                        </p:tgtEl>
                                        <p:attrNameLst>
                                          <p:attrName>style.visibility</p:attrName>
                                        </p:attrNameLst>
                                      </p:cBhvr>
                                      <p:to>
                                        <p:strVal val="visible"/>
                                      </p:to>
                                    </p:set>
                                    <p:anim calcmode="lin" valueType="num">
                                      <p:cBhvr additive="base">
                                        <p:cTn id="20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20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1" presetClass="exit" presetSubtype="0" fill="hold" grpId="2" nodeType="clickEffect">
                                  <p:stCondLst>
                                    <p:cond delay="0"/>
                                  </p:stCondLst>
                                  <p:childTnLst>
                                    <p:set>
                                      <p:cBhvr>
                                        <p:cTn id="212" dur="1" fill="hold">
                                          <p:stCondLst>
                                            <p:cond delay="0"/>
                                          </p:stCondLst>
                                        </p:cTn>
                                        <p:tgtEl>
                                          <p:spTgt spid="9">
                                            <p:txEl>
                                              <p:pRg st="0" end="0"/>
                                            </p:txEl>
                                          </p:spTgt>
                                        </p:tgtEl>
                                        <p:attrNameLst>
                                          <p:attrName>style.visibility</p:attrName>
                                        </p:attrNameLst>
                                      </p:cBhvr>
                                      <p:to>
                                        <p:strVal val="hidden"/>
                                      </p:to>
                                    </p:set>
                                  </p:childTnLst>
                                </p:cTn>
                              </p:par>
                              <p:par>
                                <p:cTn id="213" presetID="1" presetClass="exit" presetSubtype="0" fill="hold" grpId="2" nodeType="withEffect">
                                  <p:stCondLst>
                                    <p:cond delay="0"/>
                                  </p:stCondLst>
                                  <p:childTnLst>
                                    <p:set>
                                      <p:cBhvr>
                                        <p:cTn id="214" dur="1" fill="hold">
                                          <p:stCondLst>
                                            <p:cond delay="0"/>
                                          </p:stCondLst>
                                        </p:cTn>
                                        <p:tgtEl>
                                          <p:spTgt spid="9">
                                            <p:txEl>
                                              <p:pRg st="1" end="1"/>
                                            </p:txEl>
                                          </p:spTgt>
                                        </p:tgtEl>
                                        <p:attrNameLst>
                                          <p:attrName>style.visibility</p:attrName>
                                        </p:attrNameLst>
                                      </p:cBhvr>
                                      <p:to>
                                        <p:strVal val="hidden"/>
                                      </p:to>
                                    </p:set>
                                  </p:childTnLst>
                                </p:cTn>
                              </p:par>
                              <p:par>
                                <p:cTn id="215" presetID="1" presetClass="exit" presetSubtype="0" fill="hold" grpId="2" nodeType="withEffect">
                                  <p:stCondLst>
                                    <p:cond delay="0"/>
                                  </p:stCondLst>
                                  <p:childTnLst>
                                    <p:set>
                                      <p:cBhvr>
                                        <p:cTn id="216" dur="1" fill="hold">
                                          <p:stCondLst>
                                            <p:cond delay="0"/>
                                          </p:stCondLst>
                                        </p:cTn>
                                        <p:tgtEl>
                                          <p:spTgt spid="9">
                                            <p:txEl>
                                              <p:pRg st="3" end="3"/>
                                            </p:txEl>
                                          </p:spTgt>
                                        </p:tgtEl>
                                        <p:attrNameLst>
                                          <p:attrName>style.visibility</p:attrName>
                                        </p:attrNameLst>
                                      </p:cBhvr>
                                      <p:to>
                                        <p:strVal val="hidden"/>
                                      </p:to>
                                    </p:set>
                                  </p:childTnLst>
                                </p:cTn>
                              </p:par>
                              <p:par>
                                <p:cTn id="217" presetID="1" presetClass="exit" presetSubtype="0" fill="hold" grpId="2" nodeType="withEffect">
                                  <p:stCondLst>
                                    <p:cond delay="0"/>
                                  </p:stCondLst>
                                  <p:childTnLst>
                                    <p:set>
                                      <p:cBhvr>
                                        <p:cTn id="218" dur="1" fill="hold">
                                          <p:stCondLst>
                                            <p:cond delay="0"/>
                                          </p:stCondLst>
                                        </p:cTn>
                                        <p:tgtEl>
                                          <p:spTgt spid="9">
                                            <p:txEl>
                                              <p:pRg st="4" end="4"/>
                                            </p:txEl>
                                          </p:spTgt>
                                        </p:tgtEl>
                                        <p:attrNameLst>
                                          <p:attrName>style.visibility</p:attrName>
                                        </p:attrNameLst>
                                      </p:cBhvr>
                                      <p:to>
                                        <p:strVal val="hidden"/>
                                      </p:to>
                                    </p:set>
                                  </p:childTnLst>
                                </p:cTn>
                              </p:par>
                              <p:par>
                                <p:cTn id="219" presetID="1" presetClass="exit" presetSubtype="0" fill="hold" grpId="2" nodeType="withEffect">
                                  <p:stCondLst>
                                    <p:cond delay="0"/>
                                  </p:stCondLst>
                                  <p:childTnLst>
                                    <p:set>
                                      <p:cBhvr>
                                        <p:cTn id="220" dur="1" fill="hold">
                                          <p:stCondLst>
                                            <p:cond delay="0"/>
                                          </p:stCondLst>
                                        </p:cTn>
                                        <p:tgtEl>
                                          <p:spTgt spid="9">
                                            <p:txEl>
                                              <p:pRg st="6" end="6"/>
                                            </p:txEl>
                                          </p:spTgt>
                                        </p:tgtEl>
                                        <p:attrNameLst>
                                          <p:attrName>style.visibility</p:attrName>
                                        </p:attrNameLst>
                                      </p:cBhvr>
                                      <p:to>
                                        <p:strVal val="hidden"/>
                                      </p:to>
                                    </p:set>
                                  </p:childTnLst>
                                </p:cTn>
                              </p:par>
                              <p:par>
                                <p:cTn id="221" presetID="1" presetClass="exit" presetSubtype="0" fill="hold" grpId="2" nodeType="withEffect">
                                  <p:stCondLst>
                                    <p:cond delay="0"/>
                                  </p:stCondLst>
                                  <p:childTnLst>
                                    <p:set>
                                      <p:cBhvr>
                                        <p:cTn id="222" dur="1" fill="hold">
                                          <p:stCondLst>
                                            <p:cond delay="0"/>
                                          </p:stCondLst>
                                        </p:cTn>
                                        <p:tgtEl>
                                          <p:spTgt spid="9">
                                            <p:txEl>
                                              <p:pRg st="7" end="7"/>
                                            </p:txEl>
                                          </p:spTgt>
                                        </p:tgtEl>
                                        <p:attrNameLst>
                                          <p:attrName>style.visibility</p:attrName>
                                        </p:attrNameLst>
                                      </p:cBhvr>
                                      <p:to>
                                        <p:strVal val="hidden"/>
                                      </p:to>
                                    </p:set>
                                  </p:childTnLst>
                                </p:cTn>
                              </p:par>
                              <p:par>
                                <p:cTn id="223" presetID="1" presetClass="exit" presetSubtype="0" fill="hold" grpId="2" nodeType="withEffect">
                                  <p:stCondLst>
                                    <p:cond delay="0"/>
                                  </p:stCondLst>
                                  <p:childTnLst>
                                    <p:set>
                                      <p:cBhvr>
                                        <p:cTn id="224" dur="1" fill="hold">
                                          <p:stCondLst>
                                            <p:cond delay="0"/>
                                          </p:stCondLst>
                                        </p:cTn>
                                        <p:tgtEl>
                                          <p:spTgt spid="9">
                                            <p:txEl>
                                              <p:pRg st="9" end="9"/>
                                            </p:txEl>
                                          </p:spTgt>
                                        </p:tgtEl>
                                        <p:attrNameLst>
                                          <p:attrName>style.visibility</p:attrName>
                                        </p:attrNameLst>
                                      </p:cBhvr>
                                      <p:to>
                                        <p:strVal val="hidden"/>
                                      </p:to>
                                    </p:set>
                                  </p:childTnLst>
                                </p:cTn>
                              </p:par>
                              <p:par>
                                <p:cTn id="225" presetID="1" presetClass="exit" presetSubtype="0" fill="hold" grpId="2" nodeType="withEffect">
                                  <p:stCondLst>
                                    <p:cond delay="0"/>
                                  </p:stCondLst>
                                  <p:childTnLst>
                                    <p:set>
                                      <p:cBhvr>
                                        <p:cTn id="226" dur="1" fill="hold">
                                          <p:stCondLst>
                                            <p:cond delay="0"/>
                                          </p:stCondLst>
                                        </p:cTn>
                                        <p:tgtEl>
                                          <p:spTgt spid="9">
                                            <p:txEl>
                                              <p:pRg st="10" end="10"/>
                                            </p:txEl>
                                          </p:spTgt>
                                        </p:tgtEl>
                                        <p:attrNameLst>
                                          <p:attrName>style.visibility</p:attrName>
                                        </p:attrNameLst>
                                      </p:cBhvr>
                                      <p:to>
                                        <p:strVal val="hidden"/>
                                      </p:to>
                                    </p:set>
                                  </p:childTnLst>
                                </p:cTn>
                              </p:par>
                              <p:par>
                                <p:cTn id="227" presetID="1" presetClass="entr" presetSubtype="0" fill="hold" grpId="0" nodeType="withEffect">
                                  <p:stCondLst>
                                    <p:cond delay="0"/>
                                  </p:stCondLst>
                                  <p:childTnLst>
                                    <p:set>
                                      <p:cBhvr>
                                        <p:cTn id="228" dur="1" fill="hold">
                                          <p:stCondLst>
                                            <p:cond delay="0"/>
                                          </p:stCondLst>
                                        </p:cTn>
                                        <p:tgtEl>
                                          <p:spTgt spid="10">
                                            <p:txEl>
                                              <p:pRg st="1" end="1"/>
                                            </p:txEl>
                                          </p:spTgt>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10">
                                            <p:txEl>
                                              <p:pRg st="4" end="4"/>
                                            </p:txEl>
                                          </p:spTgt>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0">
                                            <p:txEl>
                                              <p:pRg st="7" end="7"/>
                                            </p:txEl>
                                          </p:spTgt>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2" presetClass="entr" presetSubtype="4" fill="hold" grpId="1" nodeType="clickEffect">
                                  <p:stCondLst>
                                    <p:cond delay="0"/>
                                  </p:stCondLst>
                                  <p:childTnLst>
                                    <p:set>
                                      <p:cBhvr>
                                        <p:cTn id="238" dur="1" fill="hold">
                                          <p:stCondLst>
                                            <p:cond delay="0"/>
                                          </p:stCondLst>
                                        </p:cTn>
                                        <p:tgtEl>
                                          <p:spTgt spid="10">
                                            <p:txEl>
                                              <p:pRg st="0" end="0"/>
                                            </p:txEl>
                                          </p:spTgt>
                                        </p:tgtEl>
                                        <p:attrNameLst>
                                          <p:attrName>style.visibility</p:attrName>
                                        </p:attrNameLst>
                                      </p:cBhvr>
                                      <p:to>
                                        <p:strVal val="visible"/>
                                      </p:to>
                                    </p:set>
                                    <p:anim calcmode="lin" valueType="num">
                                      <p:cBhvr additive="base">
                                        <p:cTn id="23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2" presetClass="entr" presetSubtype="4" fill="hold" grpId="1" nodeType="clickEffect">
                                  <p:stCondLst>
                                    <p:cond delay="0"/>
                                  </p:stCondLst>
                                  <p:childTnLst>
                                    <p:set>
                                      <p:cBhvr>
                                        <p:cTn id="244" dur="1" fill="hold">
                                          <p:stCondLst>
                                            <p:cond delay="0"/>
                                          </p:stCondLst>
                                        </p:cTn>
                                        <p:tgtEl>
                                          <p:spTgt spid="10">
                                            <p:txEl>
                                              <p:pRg st="3" end="3"/>
                                            </p:txEl>
                                          </p:spTgt>
                                        </p:tgtEl>
                                        <p:attrNameLst>
                                          <p:attrName>style.visibility</p:attrName>
                                        </p:attrNameLst>
                                      </p:cBhvr>
                                      <p:to>
                                        <p:strVal val="visible"/>
                                      </p:to>
                                    </p:set>
                                    <p:anim calcmode="lin" valueType="num">
                                      <p:cBhvr additive="base">
                                        <p:cTn id="24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246"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7" fill="hold">
                      <p:stCondLst>
                        <p:cond delay="indefinite"/>
                      </p:stCondLst>
                      <p:childTnLst>
                        <p:par>
                          <p:cTn id="248" fill="hold">
                            <p:stCondLst>
                              <p:cond delay="0"/>
                            </p:stCondLst>
                            <p:childTnLst>
                              <p:par>
                                <p:cTn id="249" presetID="2" presetClass="entr" presetSubtype="4" fill="hold" grpId="1" nodeType="clickEffect">
                                  <p:stCondLst>
                                    <p:cond delay="0"/>
                                  </p:stCondLst>
                                  <p:childTnLst>
                                    <p:set>
                                      <p:cBhvr>
                                        <p:cTn id="250" dur="1" fill="hold">
                                          <p:stCondLst>
                                            <p:cond delay="0"/>
                                          </p:stCondLst>
                                        </p:cTn>
                                        <p:tgtEl>
                                          <p:spTgt spid="10">
                                            <p:txEl>
                                              <p:pRg st="6" end="6"/>
                                            </p:txEl>
                                          </p:spTgt>
                                        </p:tgtEl>
                                        <p:attrNameLst>
                                          <p:attrName>style.visibility</p:attrName>
                                        </p:attrNameLst>
                                      </p:cBhvr>
                                      <p:to>
                                        <p:strVal val="visible"/>
                                      </p:to>
                                    </p:set>
                                    <p:anim calcmode="lin" valueType="num">
                                      <p:cBhvr additive="base">
                                        <p:cTn id="25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25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2" presetClass="entr" presetSubtype="4" fill="hold" grpId="1" nodeType="clickEffect">
                                  <p:stCondLst>
                                    <p:cond delay="0"/>
                                  </p:stCondLst>
                                  <p:childTnLst>
                                    <p:set>
                                      <p:cBhvr>
                                        <p:cTn id="256" dur="1" fill="hold">
                                          <p:stCondLst>
                                            <p:cond delay="0"/>
                                          </p:stCondLst>
                                        </p:cTn>
                                        <p:tgtEl>
                                          <p:spTgt spid="10">
                                            <p:txEl>
                                              <p:pRg st="9" end="9"/>
                                            </p:txEl>
                                          </p:spTgt>
                                        </p:tgtEl>
                                        <p:attrNameLst>
                                          <p:attrName>style.visibility</p:attrName>
                                        </p:attrNameLst>
                                      </p:cBhvr>
                                      <p:to>
                                        <p:strVal val="visible"/>
                                      </p:to>
                                    </p:set>
                                    <p:anim calcmode="lin" valueType="num">
                                      <p:cBhvr additive="base">
                                        <p:cTn id="25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258"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9" fill="hold">
                      <p:stCondLst>
                        <p:cond delay="indefinite"/>
                      </p:stCondLst>
                      <p:childTnLst>
                        <p:par>
                          <p:cTn id="260" fill="hold">
                            <p:stCondLst>
                              <p:cond delay="0"/>
                            </p:stCondLst>
                            <p:childTnLst>
                              <p:par>
                                <p:cTn id="261" presetID="1" presetClass="exit" presetSubtype="0" fill="hold" grpId="2" nodeType="clickEffect">
                                  <p:stCondLst>
                                    <p:cond delay="0"/>
                                  </p:stCondLst>
                                  <p:childTnLst>
                                    <p:set>
                                      <p:cBhvr>
                                        <p:cTn id="262" dur="1" fill="hold">
                                          <p:stCondLst>
                                            <p:cond delay="0"/>
                                          </p:stCondLst>
                                        </p:cTn>
                                        <p:tgtEl>
                                          <p:spTgt spid="10">
                                            <p:txEl>
                                              <p:pRg st="0" end="0"/>
                                            </p:txEl>
                                          </p:spTgt>
                                        </p:tgtEl>
                                        <p:attrNameLst>
                                          <p:attrName>style.visibility</p:attrName>
                                        </p:attrNameLst>
                                      </p:cBhvr>
                                      <p:to>
                                        <p:strVal val="hidden"/>
                                      </p:to>
                                    </p:set>
                                  </p:childTnLst>
                                </p:cTn>
                              </p:par>
                              <p:par>
                                <p:cTn id="263" presetID="1" presetClass="exit" presetSubtype="0" fill="hold" grpId="2" nodeType="withEffect">
                                  <p:stCondLst>
                                    <p:cond delay="0"/>
                                  </p:stCondLst>
                                  <p:childTnLst>
                                    <p:set>
                                      <p:cBhvr>
                                        <p:cTn id="264" dur="1" fill="hold">
                                          <p:stCondLst>
                                            <p:cond delay="0"/>
                                          </p:stCondLst>
                                        </p:cTn>
                                        <p:tgtEl>
                                          <p:spTgt spid="10">
                                            <p:txEl>
                                              <p:pRg st="1" end="1"/>
                                            </p:txEl>
                                          </p:spTgt>
                                        </p:tgtEl>
                                        <p:attrNameLst>
                                          <p:attrName>style.visibility</p:attrName>
                                        </p:attrNameLst>
                                      </p:cBhvr>
                                      <p:to>
                                        <p:strVal val="hidden"/>
                                      </p:to>
                                    </p:set>
                                  </p:childTnLst>
                                </p:cTn>
                              </p:par>
                              <p:par>
                                <p:cTn id="265" presetID="1" presetClass="exit" presetSubtype="0" fill="hold" grpId="2" nodeType="withEffect">
                                  <p:stCondLst>
                                    <p:cond delay="0"/>
                                  </p:stCondLst>
                                  <p:childTnLst>
                                    <p:set>
                                      <p:cBhvr>
                                        <p:cTn id="266" dur="1" fill="hold">
                                          <p:stCondLst>
                                            <p:cond delay="0"/>
                                          </p:stCondLst>
                                        </p:cTn>
                                        <p:tgtEl>
                                          <p:spTgt spid="10">
                                            <p:txEl>
                                              <p:pRg st="3" end="3"/>
                                            </p:txEl>
                                          </p:spTgt>
                                        </p:tgtEl>
                                        <p:attrNameLst>
                                          <p:attrName>style.visibility</p:attrName>
                                        </p:attrNameLst>
                                      </p:cBhvr>
                                      <p:to>
                                        <p:strVal val="hidden"/>
                                      </p:to>
                                    </p:set>
                                  </p:childTnLst>
                                </p:cTn>
                              </p:par>
                              <p:par>
                                <p:cTn id="267" presetID="1" presetClass="exit" presetSubtype="0" fill="hold" grpId="2" nodeType="withEffect">
                                  <p:stCondLst>
                                    <p:cond delay="0"/>
                                  </p:stCondLst>
                                  <p:childTnLst>
                                    <p:set>
                                      <p:cBhvr>
                                        <p:cTn id="268" dur="1" fill="hold">
                                          <p:stCondLst>
                                            <p:cond delay="0"/>
                                          </p:stCondLst>
                                        </p:cTn>
                                        <p:tgtEl>
                                          <p:spTgt spid="10">
                                            <p:txEl>
                                              <p:pRg st="4" end="4"/>
                                            </p:txEl>
                                          </p:spTgt>
                                        </p:tgtEl>
                                        <p:attrNameLst>
                                          <p:attrName>style.visibility</p:attrName>
                                        </p:attrNameLst>
                                      </p:cBhvr>
                                      <p:to>
                                        <p:strVal val="hidden"/>
                                      </p:to>
                                    </p:set>
                                  </p:childTnLst>
                                </p:cTn>
                              </p:par>
                              <p:par>
                                <p:cTn id="269" presetID="1" presetClass="exit" presetSubtype="0" fill="hold" grpId="2" nodeType="withEffect">
                                  <p:stCondLst>
                                    <p:cond delay="0"/>
                                  </p:stCondLst>
                                  <p:childTnLst>
                                    <p:set>
                                      <p:cBhvr>
                                        <p:cTn id="270" dur="1" fill="hold">
                                          <p:stCondLst>
                                            <p:cond delay="0"/>
                                          </p:stCondLst>
                                        </p:cTn>
                                        <p:tgtEl>
                                          <p:spTgt spid="10">
                                            <p:txEl>
                                              <p:pRg st="6" end="6"/>
                                            </p:txEl>
                                          </p:spTgt>
                                        </p:tgtEl>
                                        <p:attrNameLst>
                                          <p:attrName>style.visibility</p:attrName>
                                        </p:attrNameLst>
                                      </p:cBhvr>
                                      <p:to>
                                        <p:strVal val="hidden"/>
                                      </p:to>
                                    </p:set>
                                  </p:childTnLst>
                                </p:cTn>
                              </p:par>
                              <p:par>
                                <p:cTn id="271" presetID="1" presetClass="exit" presetSubtype="0" fill="hold" grpId="2" nodeType="withEffect">
                                  <p:stCondLst>
                                    <p:cond delay="0"/>
                                  </p:stCondLst>
                                  <p:childTnLst>
                                    <p:set>
                                      <p:cBhvr>
                                        <p:cTn id="272" dur="1" fill="hold">
                                          <p:stCondLst>
                                            <p:cond delay="0"/>
                                          </p:stCondLst>
                                        </p:cTn>
                                        <p:tgtEl>
                                          <p:spTgt spid="10">
                                            <p:txEl>
                                              <p:pRg st="7" end="7"/>
                                            </p:txEl>
                                          </p:spTgt>
                                        </p:tgtEl>
                                        <p:attrNameLst>
                                          <p:attrName>style.visibility</p:attrName>
                                        </p:attrNameLst>
                                      </p:cBhvr>
                                      <p:to>
                                        <p:strVal val="hidden"/>
                                      </p:to>
                                    </p:set>
                                  </p:childTnLst>
                                </p:cTn>
                              </p:par>
                              <p:par>
                                <p:cTn id="273" presetID="1" presetClass="exit" presetSubtype="0" fill="hold" grpId="2" nodeType="withEffect">
                                  <p:stCondLst>
                                    <p:cond delay="0"/>
                                  </p:stCondLst>
                                  <p:childTnLst>
                                    <p:set>
                                      <p:cBhvr>
                                        <p:cTn id="274" dur="1" fill="hold">
                                          <p:stCondLst>
                                            <p:cond delay="0"/>
                                          </p:stCondLst>
                                        </p:cTn>
                                        <p:tgtEl>
                                          <p:spTgt spid="10">
                                            <p:txEl>
                                              <p:pRg st="9" end="9"/>
                                            </p:txEl>
                                          </p:spTgt>
                                        </p:tgtEl>
                                        <p:attrNameLst>
                                          <p:attrName>style.visibility</p:attrName>
                                        </p:attrNameLst>
                                      </p:cBhvr>
                                      <p:to>
                                        <p:strVal val="hidden"/>
                                      </p:to>
                                    </p:set>
                                  </p:childTnLst>
                                </p:cTn>
                              </p:par>
                              <p:par>
                                <p:cTn id="275" presetID="1" presetClass="exit" presetSubtype="0" fill="hold" grpId="2" nodeType="withEffect">
                                  <p:stCondLst>
                                    <p:cond delay="0"/>
                                  </p:stCondLst>
                                  <p:childTnLst>
                                    <p:set>
                                      <p:cBhvr>
                                        <p:cTn id="276" dur="1" fill="hold">
                                          <p:stCondLst>
                                            <p:cond delay="0"/>
                                          </p:stCondLst>
                                        </p:cTn>
                                        <p:tgtEl>
                                          <p:spTgt spid="10">
                                            <p:txEl>
                                              <p:pRg st="10" end="10"/>
                                            </p:txEl>
                                          </p:spTgt>
                                        </p:tgtEl>
                                        <p:attrNameLst>
                                          <p:attrName>style.visibility</p:attrName>
                                        </p:attrNameLst>
                                      </p:cBhvr>
                                      <p:to>
                                        <p:strVal val="hidden"/>
                                      </p:to>
                                    </p:set>
                                  </p:childTnLst>
                                </p:cTn>
                              </p:par>
                            </p:childTnLst>
                          </p:cTn>
                        </p:par>
                        <p:par>
                          <p:cTn id="277" fill="hold">
                            <p:stCondLst>
                              <p:cond delay="0"/>
                            </p:stCondLst>
                            <p:childTnLst>
                              <p:par>
                                <p:cTn id="278" presetID="1" presetClass="entr" presetSubtype="0" fill="hold" grpId="0" nodeType="afterEffect">
                                  <p:stCondLst>
                                    <p:cond delay="0"/>
                                  </p:stCondLst>
                                  <p:childTnLst>
                                    <p:set>
                                      <p:cBhvr>
                                        <p:cTn id="279" dur="1" fill="hold">
                                          <p:stCondLst>
                                            <p:cond delay="0"/>
                                          </p:stCondLst>
                                        </p:cTn>
                                        <p:tgtEl>
                                          <p:spTgt spid="11">
                                            <p:txEl>
                                              <p:pRg st="1" end="1"/>
                                            </p:txEl>
                                          </p:spTgt>
                                        </p:tgtEl>
                                        <p:attrNameLst>
                                          <p:attrName>style.visibility</p:attrName>
                                        </p:attrNameLst>
                                      </p:cBhvr>
                                      <p:to>
                                        <p:strVal val="visible"/>
                                      </p:to>
                                    </p:set>
                                  </p:childTnLst>
                                </p:cTn>
                              </p:par>
                              <p:par>
                                <p:cTn id="280" presetID="1" presetClass="entr" presetSubtype="0" fill="hold" grpId="0" nodeType="withEffect">
                                  <p:stCondLst>
                                    <p:cond delay="0"/>
                                  </p:stCondLst>
                                  <p:childTnLst>
                                    <p:set>
                                      <p:cBhvr>
                                        <p:cTn id="281" dur="1" fill="hold">
                                          <p:stCondLst>
                                            <p:cond delay="0"/>
                                          </p:stCondLst>
                                        </p:cTn>
                                        <p:tgtEl>
                                          <p:spTgt spid="11">
                                            <p:txEl>
                                              <p:pRg st="4" end="4"/>
                                            </p:txEl>
                                          </p:spTgt>
                                        </p:tgtEl>
                                        <p:attrNameLst>
                                          <p:attrName>style.visibility</p:attrName>
                                        </p:attrNameLst>
                                      </p:cBhvr>
                                      <p:to>
                                        <p:strVal val="visible"/>
                                      </p:to>
                                    </p:set>
                                  </p:childTnLst>
                                </p:cTn>
                              </p:par>
                              <p:par>
                                <p:cTn id="282" presetID="1" presetClass="entr" presetSubtype="0" fill="hold" grpId="0" nodeType="withEffect">
                                  <p:stCondLst>
                                    <p:cond delay="0"/>
                                  </p:stCondLst>
                                  <p:childTnLst>
                                    <p:set>
                                      <p:cBhvr>
                                        <p:cTn id="283" dur="1" fill="hold">
                                          <p:stCondLst>
                                            <p:cond delay="0"/>
                                          </p:stCondLst>
                                        </p:cTn>
                                        <p:tgtEl>
                                          <p:spTgt spid="11">
                                            <p:txEl>
                                              <p:pRg st="7" end="7"/>
                                            </p:txEl>
                                          </p:spTgt>
                                        </p:tgtEl>
                                        <p:attrNameLst>
                                          <p:attrName>style.visibility</p:attrName>
                                        </p:attrNameLst>
                                      </p:cBhvr>
                                      <p:to>
                                        <p:strVal val="visible"/>
                                      </p:to>
                                    </p:set>
                                  </p:childTnLst>
                                </p:cTn>
                              </p:par>
                              <p:par>
                                <p:cTn id="284" presetID="1" presetClass="entr" presetSubtype="0" fill="hold" grpId="0" nodeType="withEffect">
                                  <p:stCondLst>
                                    <p:cond delay="0"/>
                                  </p:stCondLst>
                                  <p:childTnLst>
                                    <p:set>
                                      <p:cBhvr>
                                        <p:cTn id="285" dur="1" fill="hold">
                                          <p:stCondLst>
                                            <p:cond delay="0"/>
                                          </p:stCondLst>
                                        </p:cTn>
                                        <p:tgtEl>
                                          <p:spTgt spid="11">
                                            <p:txEl>
                                              <p:pRg st="10" end="10"/>
                                            </p:txEl>
                                          </p:spTgt>
                                        </p:tgtEl>
                                        <p:attrNameLst>
                                          <p:attrName>style.visibility</p:attrName>
                                        </p:attrNameLst>
                                      </p:cBhvr>
                                      <p:to>
                                        <p:strVal val="visible"/>
                                      </p:to>
                                    </p:set>
                                  </p:childTnLst>
                                </p:cTn>
                              </p:par>
                              <p:par>
                                <p:cTn id="286" presetID="1" presetClass="entr" presetSubtype="0" fill="hold" grpId="0" nodeType="withEffect">
                                  <p:stCondLst>
                                    <p:cond delay="0"/>
                                  </p:stCondLst>
                                  <p:childTnLst>
                                    <p:set>
                                      <p:cBhvr>
                                        <p:cTn id="287" dur="1" fill="hold">
                                          <p:stCondLst>
                                            <p:cond delay="0"/>
                                          </p:stCondLst>
                                        </p:cTn>
                                        <p:tgtEl>
                                          <p:spTgt spid="11">
                                            <p:txEl>
                                              <p:pRg st="13" end="13"/>
                                            </p:txEl>
                                          </p:spTgt>
                                        </p:tgtEl>
                                        <p:attrNameLst>
                                          <p:attrName>style.visibility</p:attrName>
                                        </p:attrNameLst>
                                      </p:cBhvr>
                                      <p:to>
                                        <p:strVal val="visible"/>
                                      </p:to>
                                    </p:set>
                                  </p:childTnLst>
                                </p:cTn>
                              </p:par>
                            </p:childTnLst>
                          </p:cTn>
                        </p:par>
                      </p:childTnLst>
                    </p:cTn>
                  </p:par>
                  <p:par>
                    <p:cTn id="288" fill="hold">
                      <p:stCondLst>
                        <p:cond delay="indefinite"/>
                      </p:stCondLst>
                      <p:childTnLst>
                        <p:par>
                          <p:cTn id="289" fill="hold">
                            <p:stCondLst>
                              <p:cond delay="0"/>
                            </p:stCondLst>
                            <p:childTnLst>
                              <p:par>
                                <p:cTn id="290" presetID="2" presetClass="entr" presetSubtype="4" fill="hold" grpId="1" nodeType="clickEffect">
                                  <p:stCondLst>
                                    <p:cond delay="0"/>
                                  </p:stCondLst>
                                  <p:childTnLst>
                                    <p:set>
                                      <p:cBhvr>
                                        <p:cTn id="291" dur="1" fill="hold">
                                          <p:stCondLst>
                                            <p:cond delay="0"/>
                                          </p:stCondLst>
                                        </p:cTn>
                                        <p:tgtEl>
                                          <p:spTgt spid="11">
                                            <p:txEl>
                                              <p:pRg st="0" end="0"/>
                                            </p:txEl>
                                          </p:spTgt>
                                        </p:tgtEl>
                                        <p:attrNameLst>
                                          <p:attrName>style.visibility</p:attrName>
                                        </p:attrNameLst>
                                      </p:cBhvr>
                                      <p:to>
                                        <p:strVal val="visible"/>
                                      </p:to>
                                    </p:set>
                                    <p:anim calcmode="lin" valueType="num">
                                      <p:cBhvr additive="base">
                                        <p:cTn id="292"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93"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4" fill="hold">
                      <p:stCondLst>
                        <p:cond delay="indefinite"/>
                      </p:stCondLst>
                      <p:childTnLst>
                        <p:par>
                          <p:cTn id="295" fill="hold">
                            <p:stCondLst>
                              <p:cond delay="0"/>
                            </p:stCondLst>
                            <p:childTnLst>
                              <p:par>
                                <p:cTn id="296" presetID="2" presetClass="entr" presetSubtype="4" fill="hold" grpId="1" nodeType="clickEffect">
                                  <p:stCondLst>
                                    <p:cond delay="0"/>
                                  </p:stCondLst>
                                  <p:childTnLst>
                                    <p:set>
                                      <p:cBhvr>
                                        <p:cTn id="297" dur="1" fill="hold">
                                          <p:stCondLst>
                                            <p:cond delay="0"/>
                                          </p:stCondLst>
                                        </p:cTn>
                                        <p:tgtEl>
                                          <p:spTgt spid="11">
                                            <p:txEl>
                                              <p:pRg st="3" end="3"/>
                                            </p:txEl>
                                          </p:spTgt>
                                        </p:tgtEl>
                                        <p:attrNameLst>
                                          <p:attrName>style.visibility</p:attrName>
                                        </p:attrNameLst>
                                      </p:cBhvr>
                                      <p:to>
                                        <p:strVal val="visible"/>
                                      </p:to>
                                    </p:set>
                                    <p:anim calcmode="lin" valueType="num">
                                      <p:cBhvr additive="base">
                                        <p:cTn id="29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299"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0" fill="hold">
                      <p:stCondLst>
                        <p:cond delay="indefinite"/>
                      </p:stCondLst>
                      <p:childTnLst>
                        <p:par>
                          <p:cTn id="301" fill="hold">
                            <p:stCondLst>
                              <p:cond delay="0"/>
                            </p:stCondLst>
                            <p:childTnLst>
                              <p:par>
                                <p:cTn id="302" presetID="2" presetClass="entr" presetSubtype="4" fill="hold" grpId="1" nodeType="clickEffect">
                                  <p:stCondLst>
                                    <p:cond delay="0"/>
                                  </p:stCondLst>
                                  <p:childTnLst>
                                    <p:set>
                                      <p:cBhvr>
                                        <p:cTn id="303" dur="1" fill="hold">
                                          <p:stCondLst>
                                            <p:cond delay="0"/>
                                          </p:stCondLst>
                                        </p:cTn>
                                        <p:tgtEl>
                                          <p:spTgt spid="11">
                                            <p:txEl>
                                              <p:pRg st="6" end="6"/>
                                            </p:txEl>
                                          </p:spTgt>
                                        </p:tgtEl>
                                        <p:attrNameLst>
                                          <p:attrName>style.visibility</p:attrName>
                                        </p:attrNameLst>
                                      </p:cBhvr>
                                      <p:to>
                                        <p:strVal val="visible"/>
                                      </p:to>
                                    </p:set>
                                    <p:anim calcmode="lin" valueType="num">
                                      <p:cBhvr additive="base">
                                        <p:cTn id="304"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305" dur="5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6" fill="hold">
                      <p:stCondLst>
                        <p:cond delay="indefinite"/>
                      </p:stCondLst>
                      <p:childTnLst>
                        <p:par>
                          <p:cTn id="307" fill="hold">
                            <p:stCondLst>
                              <p:cond delay="0"/>
                            </p:stCondLst>
                            <p:childTnLst>
                              <p:par>
                                <p:cTn id="308" presetID="2" presetClass="entr" presetSubtype="4" fill="hold" grpId="1" nodeType="clickEffect">
                                  <p:stCondLst>
                                    <p:cond delay="0"/>
                                  </p:stCondLst>
                                  <p:childTnLst>
                                    <p:set>
                                      <p:cBhvr>
                                        <p:cTn id="309" dur="1" fill="hold">
                                          <p:stCondLst>
                                            <p:cond delay="0"/>
                                          </p:stCondLst>
                                        </p:cTn>
                                        <p:tgtEl>
                                          <p:spTgt spid="11">
                                            <p:txEl>
                                              <p:pRg st="9" end="9"/>
                                            </p:txEl>
                                          </p:spTgt>
                                        </p:tgtEl>
                                        <p:attrNameLst>
                                          <p:attrName>style.visibility</p:attrName>
                                        </p:attrNameLst>
                                      </p:cBhvr>
                                      <p:to>
                                        <p:strVal val="visible"/>
                                      </p:to>
                                    </p:set>
                                    <p:anim calcmode="lin" valueType="num">
                                      <p:cBhvr additive="base">
                                        <p:cTn id="310" dur="500" fill="hold"/>
                                        <p:tgtEl>
                                          <p:spTgt spid="11">
                                            <p:txEl>
                                              <p:pRg st="9" end="9"/>
                                            </p:txEl>
                                          </p:spTgt>
                                        </p:tgtEl>
                                        <p:attrNameLst>
                                          <p:attrName>ppt_x</p:attrName>
                                        </p:attrNameLst>
                                      </p:cBhvr>
                                      <p:tavLst>
                                        <p:tav tm="0">
                                          <p:val>
                                            <p:strVal val="#ppt_x"/>
                                          </p:val>
                                        </p:tav>
                                        <p:tav tm="100000">
                                          <p:val>
                                            <p:strVal val="#ppt_x"/>
                                          </p:val>
                                        </p:tav>
                                      </p:tavLst>
                                    </p:anim>
                                    <p:anim calcmode="lin" valueType="num">
                                      <p:cBhvr additive="base">
                                        <p:cTn id="311" dur="500" fill="hold"/>
                                        <p:tgtEl>
                                          <p:spTgt spid="1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12" fill="hold">
                      <p:stCondLst>
                        <p:cond delay="indefinite"/>
                      </p:stCondLst>
                      <p:childTnLst>
                        <p:par>
                          <p:cTn id="313" fill="hold">
                            <p:stCondLst>
                              <p:cond delay="0"/>
                            </p:stCondLst>
                            <p:childTnLst>
                              <p:par>
                                <p:cTn id="314" presetID="2" presetClass="entr" presetSubtype="4" fill="hold" grpId="1" nodeType="clickEffect">
                                  <p:stCondLst>
                                    <p:cond delay="0"/>
                                  </p:stCondLst>
                                  <p:childTnLst>
                                    <p:set>
                                      <p:cBhvr>
                                        <p:cTn id="315" dur="1" fill="hold">
                                          <p:stCondLst>
                                            <p:cond delay="0"/>
                                          </p:stCondLst>
                                        </p:cTn>
                                        <p:tgtEl>
                                          <p:spTgt spid="11">
                                            <p:txEl>
                                              <p:pRg st="12" end="12"/>
                                            </p:txEl>
                                          </p:spTgt>
                                        </p:tgtEl>
                                        <p:attrNameLst>
                                          <p:attrName>style.visibility</p:attrName>
                                        </p:attrNameLst>
                                      </p:cBhvr>
                                      <p:to>
                                        <p:strVal val="visible"/>
                                      </p:to>
                                    </p:set>
                                    <p:anim calcmode="lin" valueType="num">
                                      <p:cBhvr additive="base">
                                        <p:cTn id="316" dur="500" fill="hold"/>
                                        <p:tgtEl>
                                          <p:spTgt spid="11">
                                            <p:txEl>
                                              <p:pRg st="12" end="12"/>
                                            </p:txEl>
                                          </p:spTgt>
                                        </p:tgtEl>
                                        <p:attrNameLst>
                                          <p:attrName>ppt_x</p:attrName>
                                        </p:attrNameLst>
                                      </p:cBhvr>
                                      <p:tavLst>
                                        <p:tav tm="0">
                                          <p:val>
                                            <p:strVal val="#ppt_x"/>
                                          </p:val>
                                        </p:tav>
                                        <p:tav tm="100000">
                                          <p:val>
                                            <p:strVal val="#ppt_x"/>
                                          </p:val>
                                        </p:tav>
                                      </p:tavLst>
                                    </p:anim>
                                    <p:anim calcmode="lin" valueType="num">
                                      <p:cBhvr additive="base">
                                        <p:cTn id="317" dur="500" fill="hold"/>
                                        <p:tgtEl>
                                          <p:spTgt spid="1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5" grpId="1" build="allAtOnce"/>
      <p:bldP spid="5" grpId="2" build="allAtOnce"/>
      <p:bldP spid="7" grpId="0" build="p"/>
      <p:bldP spid="7" grpId="1" build="allAtOnce"/>
      <p:bldP spid="7" grpId="2" build="allAtOnce"/>
      <p:bldP spid="8" grpId="0" build="p"/>
      <p:bldP spid="8" grpId="1" build="allAtOnce"/>
      <p:bldP spid="8" grpId="2" build="allAtOnce"/>
      <p:bldP spid="9" grpId="0" build="p"/>
      <p:bldP spid="9" grpId="1" build="allAtOnce"/>
      <p:bldP spid="9" grpId="2" build="allAtOnce"/>
      <p:bldP spid="10" grpId="0" build="p"/>
      <p:bldP spid="10" grpId="1" build="allAtOnce"/>
      <p:bldP spid="10" grpId="2" build="allAtOnce"/>
      <p:bldP spid="11" grpId="0" build="p"/>
      <p:bldP spid="11" grpId="1"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Text Placeholder 2"/>
          <p:cNvSpPr>
            <a:spLocks noGrp="1"/>
          </p:cNvSpPr>
          <p:nvPr>
            <p:ph type="body" sz="quarter" idx="11"/>
          </p:nvPr>
        </p:nvSpPr>
        <p:spPr/>
        <p:txBody>
          <a:bodyPr/>
          <a:lstStyle/>
          <a:p>
            <a:pPr marL="0" indent="0" algn="ctr">
              <a:buNone/>
            </a:pPr>
            <a:endParaRPr lang="en-US" sz="2400" b="1" u="sng" dirty="0" smtClean="0"/>
          </a:p>
          <a:p>
            <a:pPr marL="0" indent="0" algn="ctr">
              <a:buNone/>
            </a:pPr>
            <a:r>
              <a:rPr lang="en-US" sz="2400" b="1" dirty="0" smtClean="0"/>
              <a:t>IDENTIFYING </a:t>
            </a:r>
            <a:r>
              <a:rPr lang="en-US" sz="2400" b="1" dirty="0"/>
              <a:t>DRAWING ELEMENTS;</a:t>
            </a:r>
            <a:r>
              <a:rPr lang="en-US" sz="2400" b="1" dirty="0" smtClean="0"/>
              <a:t> DIMENSIONS </a:t>
            </a:r>
            <a:r>
              <a:rPr lang="en-US" sz="2400" b="1" dirty="0"/>
              <a:t>AND DRAWING SCALES; USING </a:t>
            </a:r>
            <a:r>
              <a:rPr lang="en-US" sz="2400" b="1" dirty="0" smtClean="0"/>
              <a:t>SCALES</a:t>
            </a:r>
          </a:p>
          <a:p>
            <a:pPr marL="0" indent="0" algn="ctr">
              <a:buNone/>
            </a:pPr>
            <a:endParaRPr lang="en-US" sz="2400" dirty="0"/>
          </a:p>
          <a:p>
            <a:pPr marL="0" indent="0" algn="ctr">
              <a:buNone/>
            </a:pPr>
            <a:r>
              <a:rPr lang="en-US" sz="2400" dirty="0"/>
              <a:t>Read Sections </a:t>
            </a:r>
            <a:r>
              <a:rPr lang="en-US" sz="2400" dirty="0" smtClean="0"/>
              <a:t>1.3.0 </a:t>
            </a:r>
            <a:r>
              <a:rPr lang="en-US" sz="2400" dirty="0"/>
              <a:t>through 1.5.3.</a:t>
            </a:r>
            <a:r>
              <a:rPr lang="en-US" sz="2400" dirty="0" smtClean="0"/>
              <a:t> </a:t>
            </a:r>
            <a:br>
              <a:rPr lang="en-US" sz="2400" dirty="0" smtClean="0"/>
            </a:br>
            <a:r>
              <a:rPr lang="en-US" sz="2400" dirty="0" smtClean="0"/>
              <a:t>Complete </a:t>
            </a:r>
            <a:r>
              <a:rPr lang="en-US" sz="2400" dirty="0"/>
              <a:t>the Section 1.0.0 Review.</a:t>
            </a:r>
          </a:p>
          <a:p>
            <a:pPr marL="0" indent="0" algn="ctr">
              <a:buNone/>
            </a:pPr>
            <a:endParaRPr lang="en-US" sz="2400" dirty="0"/>
          </a:p>
        </p:txBody>
      </p:sp>
      <p:sp>
        <p:nvSpPr>
          <p:cNvPr id="4" name="Footer Placeholder 3"/>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Tree>
    <p:extLst>
      <p:ext uri="{BB962C8B-B14F-4D97-AF65-F5344CB8AC3E}">
        <p14:creationId xmlns:p14="http://schemas.microsoft.com/office/powerpoint/2010/main" val="11930492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9777"/>
            <a:ext cx="9144000" cy="1156428"/>
          </a:xfrm>
          <a:prstGeom prst="rect">
            <a:avLst/>
          </a:prstGeom>
          <a:solidFill>
            <a:srgbClr val="A83518"/>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2800" b="1" dirty="0" smtClean="0"/>
              <a:t>Session 1: Identifying Construction Drawings </a:t>
            </a:r>
            <a:br>
              <a:rPr lang="en-US" sz="2800" b="1" dirty="0" smtClean="0"/>
            </a:br>
            <a:r>
              <a:rPr lang="en-US" sz="2800" b="1" dirty="0" smtClean="0"/>
              <a:t>				and Drawing Components</a:t>
            </a:r>
            <a:endParaRPr lang="en-US" sz="2800" b="1" dirty="0"/>
          </a:p>
        </p:txBody>
      </p:sp>
    </p:spTree>
    <p:extLst>
      <p:ext uri="{BB962C8B-B14F-4D97-AF65-F5344CB8AC3E}">
        <p14:creationId xmlns:p14="http://schemas.microsoft.com/office/powerpoint/2010/main" val="239058431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One Objectives</a:t>
            </a:r>
            <a:endParaRPr lang="en-US" dirty="0"/>
          </a:p>
        </p:txBody>
      </p:sp>
      <p:sp>
        <p:nvSpPr>
          <p:cNvPr id="3" name="Text Placeholder 2" hidden="1"/>
          <p:cNvSpPr>
            <a:spLocks noGrp="1"/>
          </p:cNvSpPr>
          <p:nvPr>
            <p:ph type="body" sz="quarter" idx="11"/>
          </p:nvPr>
        </p:nvSpPr>
        <p:spPr>
          <a:xfrm>
            <a:off x="505632" y="1598612"/>
            <a:ext cx="8125386" cy="4221721"/>
          </a:xfrm>
        </p:spPr>
        <p:txBody>
          <a:bodyPr/>
          <a:lstStyle/>
          <a:p>
            <a:pPr marL="0" indent="0">
              <a:buNone/>
            </a:pPr>
            <a:r>
              <a:rPr lang="en-US" sz="2400" b="1" dirty="0"/>
              <a:t>When trainees have completed this lesson, they should be able to do the following</a:t>
            </a:r>
            <a:r>
              <a:rPr lang="en-US" sz="2400" b="1" dirty="0" smtClean="0"/>
              <a:t>:</a:t>
            </a:r>
          </a:p>
          <a:p>
            <a:pPr marL="0" indent="0">
              <a:buNone/>
            </a:pPr>
            <a:endParaRPr lang="en-US" sz="1400" dirty="0"/>
          </a:p>
          <a:p>
            <a:pPr marL="346075" indent="-346075">
              <a:buFont typeface="+mj-lt"/>
              <a:buAutoNum type="arabicPeriod"/>
            </a:pPr>
            <a:r>
              <a:rPr lang="en-US" sz="2400" dirty="0" smtClean="0"/>
              <a:t>Identify </a:t>
            </a:r>
            <a:r>
              <a:rPr lang="en-US" sz="2400" dirty="0"/>
              <a:t>and describe various types of construction drawings, including their fundamental components and features.</a:t>
            </a:r>
          </a:p>
          <a:p>
            <a:pPr marL="690563" lvl="1" indent="-344488">
              <a:buFont typeface="+mj-lt"/>
              <a:buAutoNum type="alphaLcPeriod"/>
            </a:pPr>
            <a:r>
              <a:rPr lang="en-US" sz="2400" dirty="0" smtClean="0"/>
              <a:t>Identify </a:t>
            </a:r>
            <a:r>
              <a:rPr lang="en-US" sz="2400" dirty="0"/>
              <a:t>various types of construction drawings.</a:t>
            </a:r>
          </a:p>
          <a:p>
            <a:pPr marL="690563" lvl="1" indent="-344488">
              <a:buFont typeface="+mj-lt"/>
              <a:buAutoNum type="alphaLcPeriod"/>
            </a:pPr>
            <a:r>
              <a:rPr lang="en-US" sz="2400" dirty="0" smtClean="0"/>
              <a:t>Identify </a:t>
            </a:r>
            <a:r>
              <a:rPr lang="en-US" sz="2400" dirty="0"/>
              <a:t>and describe the purpose of the five basic construction drawing components.</a:t>
            </a:r>
          </a:p>
          <a:p>
            <a:pPr marL="857250" lvl="1" indent="-457200">
              <a:buFont typeface="+mj-lt"/>
              <a:buAutoNum type="alphaLcPeriod"/>
            </a:pPr>
            <a:endParaRPr lang="en-US" sz="2400" dirty="0"/>
          </a:p>
        </p:txBody>
      </p:sp>
      <p:sp>
        <p:nvSpPr>
          <p:cNvPr id="5" name="Rectangle 4"/>
          <p:cNvSpPr/>
          <p:nvPr/>
        </p:nvSpPr>
        <p:spPr>
          <a:xfrm>
            <a:off x="509309" y="1560895"/>
            <a:ext cx="8125386" cy="3483005"/>
          </a:xfrm>
          <a:prstGeom prst="rect">
            <a:avLst/>
          </a:prstGeom>
        </p:spPr>
        <p:txBody>
          <a:bodyPr wrap="square">
            <a:spAutoFit/>
          </a:bodyPr>
          <a:lstStyle/>
          <a:p>
            <a:pPr>
              <a:spcBef>
                <a:spcPts val="400"/>
              </a:spcBef>
            </a:pPr>
            <a:r>
              <a:rPr lang="en-US" b="1" dirty="0">
                <a:solidFill>
                  <a:schemeClr val="bg1"/>
                </a:solidFill>
              </a:rPr>
              <a:t>Related Performance </a:t>
            </a:r>
            <a:r>
              <a:rPr lang="en-US" b="1" dirty="0" smtClean="0">
                <a:solidFill>
                  <a:schemeClr val="bg1"/>
                </a:solidFill>
              </a:rPr>
              <a:t>Task</a:t>
            </a:r>
          </a:p>
          <a:p>
            <a:pPr>
              <a:spcBef>
                <a:spcPts val="400"/>
              </a:spcBef>
            </a:pPr>
            <a:endParaRPr lang="en-US" sz="1400" dirty="0">
              <a:solidFill>
                <a:schemeClr val="bg1"/>
              </a:solidFill>
            </a:endParaRPr>
          </a:p>
          <a:p>
            <a:pPr marL="60325">
              <a:spcBef>
                <a:spcPts val="0"/>
              </a:spcBef>
              <a:spcAft>
                <a:spcPts val="600"/>
              </a:spcAft>
            </a:pPr>
            <a:r>
              <a:rPr lang="en-US" dirty="0">
                <a:solidFill>
                  <a:schemeClr val="bg1"/>
                </a:solidFill>
              </a:rPr>
              <a:t>Using the floor plan supplied with this module</a:t>
            </a:r>
            <a:r>
              <a:rPr lang="en-US" dirty="0" smtClean="0">
                <a:solidFill>
                  <a:schemeClr val="bg1"/>
                </a:solidFill>
              </a:rPr>
              <a:t>:</a:t>
            </a:r>
          </a:p>
          <a:p>
            <a:pPr marL="60325">
              <a:spcBef>
                <a:spcPts val="0"/>
              </a:spcBef>
              <a:spcAft>
                <a:spcPts val="600"/>
              </a:spcAft>
            </a:pPr>
            <a:endParaRPr lang="en-US" sz="1000" dirty="0">
              <a:solidFill>
                <a:schemeClr val="bg1"/>
              </a:solidFill>
            </a:endParaRPr>
          </a:p>
          <a:p>
            <a:pPr marL="342900" indent="-282575">
              <a:spcBef>
                <a:spcPts val="0"/>
              </a:spcBef>
              <a:spcAft>
                <a:spcPts val="600"/>
              </a:spcAft>
              <a:buFont typeface="Arial"/>
              <a:buChar char="•"/>
            </a:pPr>
            <a:r>
              <a:rPr lang="en-US" dirty="0" smtClean="0">
                <a:solidFill>
                  <a:schemeClr val="bg1"/>
                </a:solidFill>
              </a:rPr>
              <a:t>Locate </a:t>
            </a:r>
            <a:r>
              <a:rPr lang="en-US" dirty="0">
                <a:solidFill>
                  <a:schemeClr val="bg1"/>
                </a:solidFill>
              </a:rPr>
              <a:t>the wall common to both interview rooms.</a:t>
            </a:r>
          </a:p>
          <a:p>
            <a:pPr marL="342900" indent="-282575">
              <a:spcBef>
                <a:spcPts val="0"/>
              </a:spcBef>
              <a:spcAft>
                <a:spcPts val="600"/>
              </a:spcAft>
              <a:buFont typeface="Arial"/>
              <a:buChar char="•"/>
            </a:pPr>
            <a:r>
              <a:rPr lang="en-US" dirty="0" smtClean="0">
                <a:solidFill>
                  <a:schemeClr val="bg1"/>
                </a:solidFill>
              </a:rPr>
              <a:t>Determine </a:t>
            </a:r>
            <a:r>
              <a:rPr lang="en-US" dirty="0">
                <a:solidFill>
                  <a:schemeClr val="bg1"/>
                </a:solidFill>
              </a:rPr>
              <a:t>the overall width of the structure studio.</a:t>
            </a:r>
          </a:p>
          <a:p>
            <a:pPr marL="342900" indent="-282575">
              <a:spcBef>
                <a:spcPts val="0"/>
              </a:spcBef>
              <a:spcAft>
                <a:spcPts val="600"/>
              </a:spcAft>
              <a:buFont typeface="Arial"/>
              <a:buChar char="•"/>
            </a:pPr>
            <a:r>
              <a:rPr lang="en-US" dirty="0" smtClean="0">
                <a:solidFill>
                  <a:schemeClr val="bg1"/>
                </a:solidFill>
              </a:rPr>
              <a:t>Determine </a:t>
            </a:r>
            <a:r>
              <a:rPr lang="en-US" dirty="0">
                <a:solidFill>
                  <a:schemeClr val="bg1"/>
                </a:solidFill>
              </a:rPr>
              <a:t>the distance from the outside east wall to the center of the beam in the structure studio.</a:t>
            </a:r>
          </a:p>
          <a:p>
            <a:pPr marL="342900" indent="-282575">
              <a:spcBef>
                <a:spcPts val="0"/>
              </a:spcBef>
              <a:spcAft>
                <a:spcPts val="600"/>
              </a:spcAft>
              <a:buFont typeface="Arial"/>
              <a:buChar char="•"/>
            </a:pPr>
            <a:r>
              <a:rPr lang="en-US" dirty="0" smtClean="0">
                <a:solidFill>
                  <a:schemeClr val="bg1"/>
                </a:solidFill>
              </a:rPr>
              <a:t>Determine </a:t>
            </a:r>
            <a:r>
              <a:rPr lang="en-US" dirty="0">
                <a:solidFill>
                  <a:schemeClr val="bg1"/>
                </a:solidFill>
              </a:rPr>
              <a:t>the elevation of the slab.</a:t>
            </a:r>
          </a:p>
        </p:txBody>
      </p:sp>
      <p:sp>
        <p:nvSpPr>
          <p:cNvPr id="6" name="Text Placeholder 2"/>
          <p:cNvSpPr txBox="1">
            <a:spLocks/>
          </p:cNvSpPr>
          <p:nvPr/>
        </p:nvSpPr>
        <p:spPr>
          <a:xfrm>
            <a:off x="509309" y="1677980"/>
            <a:ext cx="8125386" cy="4221721"/>
          </a:xfrm>
          <a:prstGeom prst="rect">
            <a:avLst/>
          </a:prstGeom>
        </p:spPr>
        <p:txBody>
          <a:bodyPr/>
          <a:lstStyle/>
          <a:p>
            <a:pPr marL="0" marR="0" lvl="0" indent="0" algn="l" defTabSz="457200" rtl="0" eaLnBrk="0" fontAlgn="base" latinLnBrk="0" hangingPunct="0">
              <a:lnSpc>
                <a:spcPct val="100000"/>
              </a:lnSpc>
              <a:spcBef>
                <a:spcPct val="20000"/>
              </a:spcBef>
              <a:spcAft>
                <a:spcPts val="600"/>
              </a:spcAft>
              <a:buClrTx/>
              <a:buSzTx/>
              <a:buFont typeface="Arial" charset="0"/>
              <a:buNone/>
              <a:tabLst/>
              <a:defRPr/>
            </a:pPr>
            <a:r>
              <a:rPr kumimoji="0" lang="en-US" sz="2000" b="1" i="0" u="none" strike="noStrike" kern="1200" cap="none" spc="0" normalizeH="0" baseline="0" noProof="0" dirty="0" smtClean="0">
                <a:ln>
                  <a:noFill/>
                </a:ln>
                <a:solidFill>
                  <a:schemeClr val="bg1"/>
                </a:solidFill>
                <a:effectLst/>
                <a:uLnTx/>
                <a:uFillTx/>
                <a:latin typeface="+mn-lt"/>
                <a:ea typeface="ＭＳ Ｐゴシック" charset="0"/>
                <a:cs typeface="ＭＳ Ｐゴシック" charset="0"/>
              </a:rPr>
              <a:t>When trainees have completed this session, they should be able to do the following:</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endParaRPr kumimoji="0" lang="en-US" sz="1000" b="0" i="0" u="none" strike="noStrike" kern="1200" cap="none" spc="0" normalizeH="0" baseline="0" noProof="0" dirty="0" smtClean="0">
              <a:ln>
                <a:noFill/>
              </a:ln>
              <a:solidFill>
                <a:schemeClr val="bg1"/>
              </a:solidFill>
              <a:effectLst/>
              <a:uLnTx/>
              <a:uFillTx/>
              <a:latin typeface="+mn-lt"/>
              <a:ea typeface="ＭＳ Ｐゴシック" charset="0"/>
              <a:cs typeface="ＭＳ Ｐゴシック" charset="0"/>
            </a:endParaRPr>
          </a:p>
          <a:p>
            <a:pPr marL="436563" indent="-436563">
              <a:buFont typeface="+mj-lt"/>
              <a:buAutoNum type="arabicPeriod"/>
            </a:pPr>
            <a:r>
              <a:rPr lang="en-US" dirty="0" smtClean="0">
                <a:solidFill>
                  <a:srgbClr val="FFFFFF"/>
                </a:solidFill>
              </a:rPr>
              <a:t>Identify and describe various types of construction drawings, including their fundamental components and features.</a:t>
            </a:r>
          </a:p>
          <a:p>
            <a:pPr marL="814388" indent="-368300"/>
            <a:r>
              <a:rPr lang="en-US" dirty="0" smtClean="0">
                <a:solidFill>
                  <a:srgbClr val="FFFFFF"/>
                </a:solidFill>
              </a:rPr>
              <a:t>a.	Identify various types of construction drawings.</a:t>
            </a:r>
          </a:p>
          <a:p>
            <a:pPr marL="814388" indent="-368300"/>
            <a:r>
              <a:rPr lang="en-US" dirty="0" err="1" smtClean="0">
                <a:solidFill>
                  <a:srgbClr val="FFFFFF"/>
                </a:solidFill>
              </a:rPr>
              <a:t>b</a:t>
            </a:r>
            <a:r>
              <a:rPr lang="en-US" dirty="0" smtClean="0">
                <a:solidFill>
                  <a:srgbClr val="FFFFFF"/>
                </a:solidFill>
              </a:rPr>
              <a:t>.	Identify and describe the purpose of the five basic construction drawing components. </a:t>
            </a:r>
            <a:endParaRPr kumimoji="0" lang="en-US" b="0" i="0" u="none" strike="noStrike" kern="1200" cap="none" spc="0" normalizeH="0" baseline="0" noProof="0" dirty="0">
              <a:ln>
                <a:noFill/>
              </a:ln>
              <a:solidFill>
                <a:srgbClr val="FFFFFF"/>
              </a:solidFill>
              <a:effectLst/>
              <a:uLnTx/>
              <a:uFillTx/>
              <a:latin typeface="+mn-lt"/>
              <a:ea typeface="ＭＳ Ｐゴシック" charset="0"/>
              <a:cs typeface="+mn-cs"/>
            </a:endParaRPr>
          </a:p>
        </p:txBody>
      </p:sp>
    </p:spTree>
    <p:extLst>
      <p:ext uri="{BB962C8B-B14F-4D97-AF65-F5344CB8AC3E}">
        <p14:creationId xmlns:p14="http://schemas.microsoft.com/office/powerpoint/2010/main" val="1132001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1.1.0 – Drawing Types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a:t>These six drawing types are the most common types, although some buildings require other types as well. </a:t>
            </a:r>
          </a:p>
        </p:txBody>
      </p:sp>
      <p:pic>
        <p:nvPicPr>
          <p:cNvPr id="5" name="Picture 4" descr="00105-15_F0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0162" y="2249048"/>
            <a:ext cx="8298733" cy="3325246"/>
          </a:xfrm>
          <a:prstGeom prst="rect">
            <a:avLst/>
          </a:prstGeom>
        </p:spPr>
      </p:pic>
    </p:spTree>
    <p:extLst>
      <p:ext uri="{BB962C8B-B14F-4D97-AF65-F5344CB8AC3E}">
        <p14:creationId xmlns:p14="http://schemas.microsoft.com/office/powerpoint/2010/main" val="328630674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1.1.1 – Civil Drawings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a:xfrm>
            <a:off x="268792" y="1093788"/>
            <a:ext cx="4156519" cy="5232400"/>
          </a:xfrm>
        </p:spPr>
        <p:txBody>
          <a:bodyPr anchor="ctr"/>
          <a:lstStyle/>
          <a:p>
            <a:pPr marL="0" indent="0" algn="ctr">
              <a:buNone/>
            </a:pPr>
            <a:r>
              <a:rPr lang="en-US" sz="2400" dirty="0"/>
              <a:t>Civil drawings can cover a very large area, depending on the project. </a:t>
            </a:r>
          </a:p>
        </p:txBody>
      </p:sp>
      <p:pic>
        <p:nvPicPr>
          <p:cNvPr id="5" name="Picture 4" descr="00105-15_F0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33705" y="1173672"/>
            <a:ext cx="3497484" cy="5152516"/>
          </a:xfrm>
          <a:prstGeom prst="rect">
            <a:avLst/>
          </a:prstGeom>
        </p:spPr>
      </p:pic>
      <p:sp>
        <p:nvSpPr>
          <p:cNvPr id="6" name="Rectangle 5"/>
          <p:cNvSpPr/>
          <p:nvPr/>
        </p:nvSpPr>
        <p:spPr>
          <a:xfrm>
            <a:off x="269055" y="1126688"/>
            <a:ext cx="8488711" cy="1200328"/>
          </a:xfrm>
          <a:prstGeom prst="rect">
            <a:avLst/>
          </a:prstGeom>
        </p:spPr>
        <p:txBody>
          <a:bodyPr wrap="square">
            <a:spAutoFit/>
          </a:bodyPr>
          <a:lstStyle/>
          <a:p>
            <a:pPr algn="ctr"/>
            <a:r>
              <a:rPr lang="en-US" dirty="0"/>
              <a:t>Note the symbols used to identify specific plants </a:t>
            </a:r>
            <a:br>
              <a:rPr lang="en-US" dirty="0"/>
            </a:br>
            <a:r>
              <a:rPr lang="en-US" dirty="0"/>
              <a:t>in the landscaping plan. A legend is used to match </a:t>
            </a:r>
            <a:br>
              <a:rPr lang="en-US" dirty="0"/>
            </a:br>
            <a:r>
              <a:rPr lang="en-US" dirty="0"/>
              <a:t>each symbol to the specific plant. </a:t>
            </a:r>
          </a:p>
        </p:txBody>
      </p:sp>
      <p:pic>
        <p:nvPicPr>
          <p:cNvPr id="7" name="Picture 6" descr="00105-15_F03.jp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261388" y="2367691"/>
            <a:ext cx="6606043" cy="3980489"/>
          </a:xfrm>
          <a:prstGeom prst="rect">
            <a:avLst/>
          </a:prstGeom>
        </p:spPr>
      </p:pic>
    </p:spTree>
    <p:extLst>
      <p:ext uri="{BB962C8B-B14F-4D97-AF65-F5344CB8AC3E}">
        <p14:creationId xmlns:p14="http://schemas.microsoft.com/office/powerpoint/2010/main" val="42041611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1.1.2 – Architectural Drawings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a:xfrm>
            <a:off x="3217655" y="1093788"/>
            <a:ext cx="2562306" cy="545424"/>
          </a:xfrm>
        </p:spPr>
        <p:txBody>
          <a:bodyPr/>
          <a:lstStyle/>
          <a:p>
            <a:pPr marL="0" indent="0">
              <a:buNone/>
            </a:pPr>
            <a:r>
              <a:rPr lang="en-US" sz="2400" dirty="0"/>
              <a:t>Roof </a:t>
            </a:r>
            <a:r>
              <a:rPr lang="en-US" sz="2400" dirty="0" smtClean="0"/>
              <a:t>drawings… </a:t>
            </a:r>
            <a:endParaRPr lang="en-US" sz="2400" dirty="0"/>
          </a:p>
        </p:txBody>
      </p:sp>
      <p:pic>
        <p:nvPicPr>
          <p:cNvPr id="5" name="Picture 4" descr="00105-15_F04.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331390" y="753833"/>
            <a:ext cx="4463787" cy="6234545"/>
          </a:xfrm>
          <a:prstGeom prst="rect">
            <a:avLst/>
          </a:prstGeom>
        </p:spPr>
      </p:pic>
      <p:sp>
        <p:nvSpPr>
          <p:cNvPr id="6" name="Rectangle 5"/>
          <p:cNvSpPr/>
          <p:nvPr/>
        </p:nvSpPr>
        <p:spPr>
          <a:xfrm>
            <a:off x="3320240" y="1093788"/>
            <a:ext cx="2357136" cy="461665"/>
          </a:xfrm>
          <a:prstGeom prst="rect">
            <a:avLst/>
          </a:prstGeom>
        </p:spPr>
        <p:txBody>
          <a:bodyPr wrap="none">
            <a:spAutoFit/>
          </a:bodyPr>
          <a:lstStyle/>
          <a:p>
            <a:r>
              <a:rPr lang="en-US" dirty="0"/>
              <a:t>…elevations, … </a:t>
            </a:r>
          </a:p>
        </p:txBody>
      </p:sp>
      <p:sp>
        <p:nvSpPr>
          <p:cNvPr id="7" name="Rectangle 6"/>
          <p:cNvSpPr/>
          <p:nvPr/>
        </p:nvSpPr>
        <p:spPr>
          <a:xfrm>
            <a:off x="269056" y="1087818"/>
            <a:ext cx="8542790" cy="830997"/>
          </a:xfrm>
          <a:prstGeom prst="rect">
            <a:avLst/>
          </a:prstGeom>
        </p:spPr>
        <p:txBody>
          <a:bodyPr wrap="square">
            <a:spAutoFit/>
          </a:bodyPr>
          <a:lstStyle/>
          <a:p>
            <a:pPr algn="ctr"/>
            <a:r>
              <a:rPr lang="en-US" dirty="0"/>
              <a:t>…and detail drawings are just a few of the architectural drawings you will encounter. </a:t>
            </a:r>
          </a:p>
        </p:txBody>
      </p:sp>
      <p:pic>
        <p:nvPicPr>
          <p:cNvPr id="8" name="Picture 7" descr="00105-15_F0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rot="5400000">
            <a:off x="2476501" y="581907"/>
            <a:ext cx="4184183" cy="6858000"/>
          </a:xfrm>
          <a:prstGeom prst="rect">
            <a:avLst/>
          </a:prstGeom>
        </p:spPr>
      </p:pic>
      <p:pic>
        <p:nvPicPr>
          <p:cNvPr id="9" name="Picture 8" descr="00105-15_F07.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83098" y="2132529"/>
            <a:ext cx="5152860" cy="4107452"/>
          </a:xfrm>
          <a:prstGeom prst="rect">
            <a:avLst/>
          </a:prstGeom>
        </p:spPr>
      </p:pic>
    </p:spTree>
    <p:extLst>
      <p:ext uri="{BB962C8B-B14F-4D97-AF65-F5344CB8AC3E}">
        <p14:creationId xmlns:p14="http://schemas.microsoft.com/office/powerpoint/2010/main" val="3427130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6"/>
                                        </p:tgtEl>
                                        <p:attrNameLst>
                                          <p:attrName>style.visibility</p:attrName>
                                        </p:attrNameLst>
                                      </p:cBhvr>
                                      <p:to>
                                        <p:strVal val="hidden"/>
                                      </p:to>
                                    </p:set>
                                  </p:childTnLst>
                                </p:cTn>
                              </p:par>
                            </p:childTnLst>
                          </p:cTn>
                        </p:par>
                        <p:par>
                          <p:cTn id="20" fill="hold">
                            <p:stCondLst>
                              <p:cond delay="0"/>
                            </p:stCondLst>
                            <p:childTnLst>
                              <p:par>
                                <p:cTn id="21" presetID="1" presetClass="entr" presetSubtype="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P spid="6" grpId="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1.1.3 – Structural Drawings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400" dirty="0"/>
              <a:t>A foundation plan shows the footings for this building. </a:t>
            </a:r>
          </a:p>
        </p:txBody>
      </p:sp>
      <p:pic>
        <p:nvPicPr>
          <p:cNvPr id="5" name="Picture 4" descr="00105-15_F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459154" y="823590"/>
            <a:ext cx="4225073" cy="6234545"/>
          </a:xfrm>
          <a:prstGeom prst="rect">
            <a:avLst/>
          </a:prstGeom>
        </p:spPr>
      </p:pic>
      <p:sp>
        <p:nvSpPr>
          <p:cNvPr id="6" name="Rectangle 5"/>
          <p:cNvSpPr/>
          <p:nvPr/>
        </p:nvSpPr>
        <p:spPr>
          <a:xfrm>
            <a:off x="269056" y="1093788"/>
            <a:ext cx="8606152" cy="830997"/>
          </a:xfrm>
          <a:prstGeom prst="rect">
            <a:avLst/>
          </a:prstGeom>
        </p:spPr>
        <p:txBody>
          <a:bodyPr wrap="square">
            <a:spAutoFit/>
          </a:bodyPr>
          <a:lstStyle/>
          <a:p>
            <a:pPr algn="ctr"/>
            <a:r>
              <a:rPr lang="en-US" dirty="0"/>
              <a:t>Detail drawings may be needed in all six drawing types to show precisely how components should fit together. </a:t>
            </a:r>
          </a:p>
        </p:txBody>
      </p:sp>
      <p:pic>
        <p:nvPicPr>
          <p:cNvPr id="7" name="Picture 6" descr="00105-15_F11.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502865" y="2007638"/>
            <a:ext cx="4122014" cy="4258277"/>
          </a:xfrm>
          <a:prstGeom prst="rect">
            <a:avLst/>
          </a:prstGeom>
        </p:spPr>
      </p:pic>
    </p:spTree>
    <p:extLst>
      <p:ext uri="{BB962C8B-B14F-4D97-AF65-F5344CB8AC3E}">
        <p14:creationId xmlns:p14="http://schemas.microsoft.com/office/powerpoint/2010/main" val="26467036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1.1.4 – Mechanical Plans </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000"/>
              <a:t>Mechanical</a:t>
            </a:r>
            <a:r>
              <a:rPr lang="en-US" sz="2000" smtClean="0"/>
              <a:t> plans </a:t>
            </a:r>
            <a:r>
              <a:rPr lang="en-US" sz="2000" dirty="0"/>
              <a:t>can include P&amp;ID drawings that show complex processes and the operating relationship of components without showing exactly where things are </a:t>
            </a:r>
            <a:r>
              <a:rPr lang="en-US" sz="2000" dirty="0" smtClean="0"/>
              <a:t>physically placed </a:t>
            </a:r>
            <a:r>
              <a:rPr lang="en-US" sz="2000" dirty="0"/>
              <a:t>on the site. </a:t>
            </a:r>
          </a:p>
        </p:txBody>
      </p:sp>
      <p:pic>
        <p:nvPicPr>
          <p:cNvPr id="5" name="Picture 4" descr="00105-15_F15.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2790108" y="-56563"/>
            <a:ext cx="3557312" cy="8298180"/>
          </a:xfrm>
          <a:prstGeom prst="rect">
            <a:avLst/>
          </a:prstGeom>
        </p:spPr>
      </p:pic>
    </p:spTree>
    <p:extLst>
      <p:ext uri="{BB962C8B-B14F-4D97-AF65-F5344CB8AC3E}">
        <p14:creationId xmlns:p14="http://schemas.microsoft.com/office/powerpoint/2010/main" val="1603860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1.1.5 – Plumbing Drawings</a:t>
            </a:r>
            <a:endParaRPr lang="en-US" dirty="0"/>
          </a:p>
        </p:txBody>
      </p:sp>
      <p:sp>
        <p:nvSpPr>
          <p:cNvPr id="3" name="Footer Placeholder 2"/>
          <p:cNvSpPr>
            <a:spLocks noGrp="1"/>
          </p:cNvSpPr>
          <p:nvPr>
            <p:ph type="ftr" sz="quarter" idx="12"/>
          </p:nvPr>
        </p:nvSpPr>
        <p:spPr/>
        <p:txBody>
          <a:bodyPr/>
          <a:lstStyle/>
          <a:p>
            <a:pPr>
              <a:buFont typeface="Arial"/>
              <a:buNone/>
              <a:defRPr/>
            </a:pPr>
            <a:r>
              <a:rPr lang="en-US" smtClean="0">
                <a:effectLst>
                  <a:glow rad="139700">
                    <a:schemeClr val="bg1">
                      <a:alpha val="10000"/>
                    </a:schemeClr>
                  </a:glow>
                </a:effectLst>
              </a:rPr>
              <a:t>Introduction to Construction Drawings 00105-15</a:t>
            </a:r>
            <a:endParaRPr lang="en-US" dirty="0">
              <a:effectLst>
                <a:glow rad="139700">
                  <a:schemeClr val="bg1">
                    <a:alpha val="10000"/>
                  </a:schemeClr>
                </a:glow>
              </a:effectLst>
            </a:endParaRPr>
          </a:p>
        </p:txBody>
      </p:sp>
      <p:sp>
        <p:nvSpPr>
          <p:cNvPr id="4" name="Content Placeholder 3"/>
          <p:cNvSpPr>
            <a:spLocks noGrp="1"/>
          </p:cNvSpPr>
          <p:nvPr>
            <p:ph sz="quarter" idx="11"/>
          </p:nvPr>
        </p:nvSpPr>
        <p:spPr/>
        <p:txBody>
          <a:bodyPr/>
          <a:lstStyle/>
          <a:p>
            <a:pPr marL="0" indent="0" algn="ctr">
              <a:buNone/>
            </a:pPr>
            <a:r>
              <a:rPr lang="en-US" sz="2600" dirty="0"/>
              <a:t>The plumbing plan focuses on potable water distribution, sanitary and sewage disposal, and fixtures </a:t>
            </a:r>
            <a:br>
              <a:rPr lang="en-US" sz="2600" dirty="0"/>
            </a:br>
            <a:r>
              <a:rPr lang="en-US" sz="2600" dirty="0"/>
              <a:t>such as sinks and toilets. </a:t>
            </a:r>
          </a:p>
        </p:txBody>
      </p:sp>
      <p:pic>
        <p:nvPicPr>
          <p:cNvPr id="5" name="Picture 4" descr="00105-15_F1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625496" y="2348239"/>
            <a:ext cx="5892904" cy="3995254"/>
          </a:xfrm>
          <a:prstGeom prst="rect">
            <a:avLst/>
          </a:prstGeom>
        </p:spPr>
      </p:pic>
    </p:spTree>
    <p:extLst>
      <p:ext uri="{BB962C8B-B14F-4D97-AF65-F5344CB8AC3E}">
        <p14:creationId xmlns:p14="http://schemas.microsoft.com/office/powerpoint/2010/main" val="339189537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bj and P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Main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Main 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6231</TotalTime>
  <Words>1394</Words>
  <Application>Microsoft Macintosh PowerPoint</Application>
  <PresentationFormat>On-screen Show (4:3)</PresentationFormat>
  <Paragraphs>162</Paragraphs>
  <Slides>14</Slides>
  <Notes>10</Notes>
  <HiddenSlides>0</HiddenSlides>
  <MMClips>0</MMClips>
  <ScaleCrop>false</ScaleCrop>
  <HeadingPairs>
    <vt:vector size="4" baseType="variant">
      <vt:variant>
        <vt:lpstr>Theme</vt:lpstr>
      </vt:variant>
      <vt:variant>
        <vt:i4>5</vt:i4>
      </vt:variant>
      <vt:variant>
        <vt:lpstr>Slide Titles</vt:lpstr>
      </vt:variant>
      <vt:variant>
        <vt:i4>14</vt:i4>
      </vt:variant>
    </vt:vector>
  </HeadingPairs>
  <TitlesOfParts>
    <vt:vector size="19" baseType="lpstr">
      <vt:lpstr>PPT Template</vt:lpstr>
      <vt:lpstr>Obj and PT master</vt:lpstr>
      <vt:lpstr>Main Content</vt:lpstr>
      <vt:lpstr>Main Content master</vt:lpstr>
      <vt:lpstr>1_PPT Template</vt:lpstr>
      <vt:lpstr>PowerPoint Presentation</vt:lpstr>
      <vt:lpstr>PowerPoint Presentation</vt:lpstr>
      <vt:lpstr>Session One Objectives</vt:lpstr>
      <vt:lpstr>Section 1.1.0 – Drawing Types</vt:lpstr>
      <vt:lpstr>Section 1.1.1 – Civil Drawings</vt:lpstr>
      <vt:lpstr>Section 1.1.2 – Architectural Drawings</vt:lpstr>
      <vt:lpstr>Section 1.1.3 – Structural Drawings</vt:lpstr>
      <vt:lpstr>Section 1.1.4 – Mechanical Plans </vt:lpstr>
      <vt:lpstr>Section 1.1.5 – Plumbing Drawings</vt:lpstr>
      <vt:lpstr>Section 1.1.6 – Electrical Plans</vt:lpstr>
      <vt:lpstr>Section 1.2.1 – Title Block</vt:lpstr>
      <vt:lpstr>Section 1.2.4 – Revision Block</vt:lpstr>
      <vt:lpstr>Wrap Up – Trade Terms</vt:lpstr>
      <vt:lpstr>Next Session…</vt:lpstr>
    </vt:vector>
  </TitlesOfParts>
  <Company>NCCER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Davis</dc:creator>
  <cp:lastModifiedBy>NCCER NCCER</cp:lastModifiedBy>
  <cp:revision>634</cp:revision>
  <dcterms:created xsi:type="dcterms:W3CDTF">2014-11-24T19:03:08Z</dcterms:created>
  <dcterms:modified xsi:type="dcterms:W3CDTF">2015-04-07T14:56:35Z</dcterms:modified>
</cp:coreProperties>
</file>