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 id="2147483985" r:id="rId6"/>
  </p:sldMasterIdLst>
  <p:notesMasterIdLst>
    <p:notesMasterId r:id="rId20"/>
  </p:notesMasterIdLst>
  <p:handoutMasterIdLst>
    <p:handoutMasterId r:id="rId21"/>
  </p:handoutMasterIdLst>
  <p:sldIdLst>
    <p:sldId id="283" r:id="rId7"/>
    <p:sldId id="271" r:id="rId8"/>
    <p:sldId id="272" r:id="rId9"/>
    <p:sldId id="273" r:id="rId10"/>
    <p:sldId id="274" r:id="rId11"/>
    <p:sldId id="275" r:id="rId12"/>
    <p:sldId id="276" r:id="rId13"/>
    <p:sldId id="277" r:id="rId14"/>
    <p:sldId id="278" r:id="rId15"/>
    <p:sldId id="279" r:id="rId16"/>
    <p:sldId id="280" r:id="rId17"/>
    <p:sldId id="281" r:id="rId18"/>
    <p:sldId id="282"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to Construction Drawings 00105-15" id="{4E57273C-BC16-8F4E-9B8E-F59ACF11BE88}">
          <p14:sldIdLst>
            <p14:sldId id="283"/>
          </p14:sldIdLst>
        </p14:section>
        <p14:section name="Session 2: Identifying Drawing Elements; Dimensions and Drawing Scales; Using Scales" id="{A1D9B664-AFA1-BF4F-9F5A-158F8FF10558}">
          <p14:sldIdLst>
            <p14:sldId id="271"/>
            <p14:sldId id="272"/>
          </p14:sldIdLst>
        </p14:section>
        <p14:section name="Sections 1.3.1-1.3.2" id="{4378D152-E95C-D447-9506-51E5C68202A7}">
          <p14:sldIdLst>
            <p14:sldId id="273"/>
            <p14:sldId id="274"/>
          </p14:sldIdLst>
        </p14:section>
        <p14:section name="Section 1.3.3" id="{0A7C071D-BBF2-5E4F-9BA9-978BA08D2276}">
          <p14:sldIdLst>
            <p14:sldId id="275"/>
          </p14:sldIdLst>
        </p14:section>
        <p14:section name="Section 1.4.1" id="{120F83D0-6B54-FD47-8B8E-95009540D0BB}">
          <p14:sldIdLst>
            <p14:sldId id="276"/>
          </p14:sldIdLst>
        </p14:section>
        <p14:section name="Section 1.5.1" id="{63A25641-580D-8D4D-A776-82E83FFB4407}">
          <p14:sldIdLst>
            <p14:sldId id="277"/>
            <p14:sldId id="278"/>
          </p14:sldIdLst>
        </p14:section>
        <p14:section name="Section 1.5.2" id="{1B8C7F88-06A7-174F-A5F1-029CC0865C46}">
          <p14:sldIdLst>
            <p14:sldId id="279"/>
            <p14:sldId id="280"/>
          </p14:sldIdLst>
        </p14:section>
        <p14:section name="Session 2 Wrap-Up" id="{D64E60CA-ADD3-5748-9FFE-85DD3DDFCC5F}">
          <p14:sldIdLst>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87" autoAdjust="0"/>
    <p:restoredTop sz="85537" autoAdjust="0"/>
  </p:normalViewPr>
  <p:slideViewPr>
    <p:cSldViewPr snapToGrid="0" snapToObjects="1">
      <p:cViewPr varScale="1">
        <p:scale>
          <a:sx n="101" d="100"/>
          <a:sy n="101" d="100"/>
        </p:scale>
        <p:origin x="-104" y="-1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4/7/15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4/7/15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Use the figure to identify the various types of drawing lines and their meaning. Discuss the need for abbreviations and symbols on a drawing.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2551681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Emphasize that each trade has its own symbols. Ask the trainees why it is important to understand the symbols used by other trades. Review common symbols used on various drawing types.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271673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drawing gridlines are used in the same manner as those found on larger maps. Point out why certain numbers and letters are omitted.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99387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how dimensions are generally shown on a drawing. Use the figure to show how two dimensions can easily be misunderstood. Stress the importance of accurate measurements.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2199055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use of an architect's scale. Discuss the measurements depicted on the scale.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288394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how to read an architect's scale.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361264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Discuss how metric architect's scales are calibrated. Explain how it is determined whether the millimeter or meter is used and when kilometers are used. Explain how to properly use the metric architect's scale.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112418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Discuss the uses of an engineer's scale. Discuss how the scale is set up for measurements in comparison to the architect's scale. Explain how to read and use the engineer's scale.</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11</a:t>
            </a:fld>
            <a:endParaRPr lang="en-US" dirty="0"/>
          </a:p>
        </p:txBody>
      </p:sp>
    </p:spTree>
    <p:extLst>
      <p:ext uri="{BB962C8B-B14F-4D97-AF65-F5344CB8AC3E}">
        <p14:creationId xmlns:p14="http://schemas.microsoft.com/office/powerpoint/2010/main" val="954405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Trade Terms associated with this session to reinforce the content. The definition for each term will display on advance, one at a time. Ask trainees to identify any terms that were new to them or meant something different than they expected. Ask trainees if they have any questions about construction drawings in general. Review material as required to clear up any misunderstandings.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12</a:t>
            </a:fld>
            <a:endParaRPr lang="en-US" dirty="0"/>
          </a:p>
        </p:txBody>
      </p:sp>
    </p:spTree>
    <p:extLst>
      <p:ext uri="{BB962C8B-B14F-4D97-AF65-F5344CB8AC3E}">
        <p14:creationId xmlns:p14="http://schemas.microsoft.com/office/powerpoint/2010/main" val="393785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4.xml"/><Relationship Id="rId8"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CURRICULA</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Construction Drawings 00105-15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Introduction to Construction Drawings 00105-15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Construction Drawings 00105-15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86"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1.5.2 – Metric Scales</a:t>
            </a:r>
            <a:endParaRPr lang="en-US" dirty="0"/>
          </a:p>
        </p:txBody>
      </p:sp>
      <p:sp>
        <p:nvSpPr>
          <p:cNvPr id="3" name="Content Placeholder 2"/>
          <p:cNvSpPr>
            <a:spLocks noGrp="1"/>
          </p:cNvSpPr>
          <p:nvPr>
            <p:ph sz="quarter" idx="11"/>
          </p:nvPr>
        </p:nvSpPr>
        <p:spPr/>
        <p:txBody>
          <a:bodyPr/>
          <a:lstStyle/>
          <a:p>
            <a:pPr marL="0" indent="0" algn="ctr">
              <a:buNone/>
            </a:pPr>
            <a:r>
              <a:rPr lang="en-US" sz="2400" dirty="0" smtClean="0"/>
              <a:t>Metric </a:t>
            </a:r>
            <a:r>
              <a:rPr lang="en-US" sz="2400" dirty="0"/>
              <a:t>scales are always calibrated in units of 10—</a:t>
            </a:r>
            <a:br>
              <a:rPr lang="en-US" sz="2400" dirty="0"/>
            </a:br>
            <a:r>
              <a:rPr lang="en-US" sz="2400" dirty="0"/>
              <a:t>the basis for the metric system.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9.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81993" y="2614043"/>
            <a:ext cx="6186854" cy="3615458"/>
          </a:xfrm>
          <a:prstGeom prst="rect">
            <a:avLst/>
          </a:prstGeom>
        </p:spPr>
      </p:pic>
    </p:spTree>
    <p:extLst>
      <p:ext uri="{BB962C8B-B14F-4D97-AF65-F5344CB8AC3E}">
        <p14:creationId xmlns:p14="http://schemas.microsoft.com/office/powerpoint/2010/main" val="9293701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1.5.2 – Engineer’s Scales</a:t>
            </a:r>
            <a:endParaRPr lang="en-US" dirty="0"/>
          </a:p>
        </p:txBody>
      </p:sp>
      <p:sp>
        <p:nvSpPr>
          <p:cNvPr id="3" name="Content Placeholder 2"/>
          <p:cNvSpPr>
            <a:spLocks noGrp="1"/>
          </p:cNvSpPr>
          <p:nvPr>
            <p:ph sz="quarter" idx="11"/>
          </p:nvPr>
        </p:nvSpPr>
        <p:spPr/>
        <p:txBody>
          <a:bodyPr/>
          <a:lstStyle/>
          <a:p>
            <a:pPr marL="0" indent="0" algn="ctr">
              <a:buNone/>
            </a:pPr>
            <a:r>
              <a:rPr lang="en-US" sz="2400" dirty="0"/>
              <a:t>Since it can accommodate large measurements, the engineer’s scale is often used on civil drawings. It is also broken into multiples of 10, like a metric scale.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4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162" y="3183279"/>
            <a:ext cx="8298733" cy="1130539"/>
          </a:xfrm>
          <a:prstGeom prst="rect">
            <a:avLst/>
          </a:prstGeom>
        </p:spPr>
      </p:pic>
    </p:spTree>
    <p:extLst>
      <p:ext uri="{BB962C8B-B14F-4D97-AF65-F5344CB8AC3E}">
        <p14:creationId xmlns:p14="http://schemas.microsoft.com/office/powerpoint/2010/main" val="10320970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 Trade Terms</a:t>
            </a:r>
            <a:endParaRPr lang="en-US" dirty="0"/>
          </a:p>
        </p:txBody>
      </p:sp>
      <p:sp>
        <p:nvSpPr>
          <p:cNvPr id="3" name="Text Placeholder 2"/>
          <p:cNvSpPr>
            <a:spLocks noGrp="1"/>
          </p:cNvSpPr>
          <p:nvPr>
            <p:ph type="body" sz="quarter" idx="11"/>
          </p:nvPr>
        </p:nvSpPr>
        <p:spPr/>
        <p:txBody>
          <a:bodyPr/>
          <a:lstStyle/>
          <a:p>
            <a:pPr marL="0" indent="0">
              <a:buNone/>
            </a:pPr>
            <a:r>
              <a:rPr lang="en-US" sz="2000" b="1" dirty="0" smtClean="0"/>
              <a:t>Architect</a:t>
            </a:r>
          </a:p>
          <a:p>
            <a:pPr marL="0" indent="0">
              <a:buNone/>
            </a:pPr>
            <a:r>
              <a:rPr lang="en-US" sz="2000" dirty="0" smtClean="0"/>
              <a:t>A </a:t>
            </a:r>
            <a:r>
              <a:rPr lang="en-US" sz="2000" dirty="0"/>
              <a:t>qualified, licensed person who creates and designs drawings for a construction project</a:t>
            </a:r>
            <a:r>
              <a:rPr lang="en-US" sz="2000" dirty="0" smtClean="0"/>
              <a:t>.</a:t>
            </a:r>
          </a:p>
          <a:p>
            <a:pPr marL="0" indent="0">
              <a:buNone/>
            </a:pPr>
            <a:endParaRPr lang="en-US" sz="2000" dirty="0"/>
          </a:p>
          <a:p>
            <a:pPr marL="0" indent="0">
              <a:buNone/>
            </a:pPr>
            <a:r>
              <a:rPr lang="en-US" sz="2000" b="1" dirty="0"/>
              <a:t>Architect’s </a:t>
            </a:r>
            <a:r>
              <a:rPr lang="en-US" sz="2000" b="1" dirty="0" smtClean="0"/>
              <a:t>scale</a:t>
            </a:r>
          </a:p>
          <a:p>
            <a:pPr marL="0" indent="0">
              <a:buNone/>
            </a:pPr>
            <a:r>
              <a:rPr lang="en-US" sz="2000" dirty="0" smtClean="0"/>
              <a:t>A </a:t>
            </a:r>
            <a:r>
              <a:rPr lang="en-US" sz="2000" dirty="0"/>
              <a:t>specialized ruler used in making or measuring reduced scale drawings. The ruler is marked with a range of calibrated ratios for laying out distances, with scales indicating feet, inches, and fractions of inches. Used on drawings other than site plans. </a:t>
            </a:r>
            <a:endParaRPr lang="en-US" sz="2000" dirty="0" smtClean="0"/>
          </a:p>
          <a:p>
            <a:pPr marL="0" indent="0">
              <a:buNone/>
            </a:pPr>
            <a:endParaRPr lang="en-US" sz="2000" dirty="0"/>
          </a:p>
          <a:p>
            <a:pPr marL="0" indent="0">
              <a:buNone/>
            </a:pPr>
            <a:r>
              <a:rPr lang="en-US" sz="2000" b="1" dirty="0"/>
              <a:t>Dimension </a:t>
            </a:r>
            <a:r>
              <a:rPr lang="en-US" sz="2000" b="1" dirty="0" smtClean="0"/>
              <a:t>line</a:t>
            </a:r>
          </a:p>
          <a:p>
            <a:pPr marL="0" indent="0">
              <a:buNone/>
            </a:pPr>
            <a:r>
              <a:rPr lang="en-US" sz="2000" dirty="0" smtClean="0"/>
              <a:t>A </a:t>
            </a:r>
            <a:r>
              <a:rPr lang="en-US" sz="2000" dirty="0"/>
              <a:t>line on a drawing with a measurement indicating length.</a:t>
            </a:r>
          </a:p>
          <a:p>
            <a:pPr marL="0" indent="0">
              <a:buNone/>
            </a:pP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5" name="Rectangle 4"/>
          <p:cNvSpPr/>
          <p:nvPr/>
        </p:nvSpPr>
        <p:spPr>
          <a:xfrm>
            <a:off x="505632" y="1598612"/>
            <a:ext cx="8125386" cy="3926716"/>
          </a:xfrm>
          <a:prstGeom prst="rect">
            <a:avLst/>
          </a:prstGeom>
        </p:spPr>
        <p:txBody>
          <a:bodyPr wrap="square">
            <a:spAutoFit/>
          </a:bodyPr>
          <a:lstStyle/>
          <a:p>
            <a:pPr>
              <a:spcBef>
                <a:spcPts val="500"/>
              </a:spcBef>
            </a:pPr>
            <a:r>
              <a:rPr lang="en-US" sz="2000" b="1" dirty="0" smtClean="0">
                <a:solidFill>
                  <a:srgbClr val="FFFFFF"/>
                </a:solidFill>
              </a:rPr>
              <a:t>Engineer</a:t>
            </a:r>
          </a:p>
          <a:p>
            <a:pPr>
              <a:spcBef>
                <a:spcPts val="500"/>
              </a:spcBef>
            </a:pPr>
            <a:r>
              <a:rPr lang="en-US" sz="2000" dirty="0" smtClean="0">
                <a:solidFill>
                  <a:srgbClr val="FFFFFF"/>
                </a:solidFill>
              </a:rPr>
              <a:t>A </a:t>
            </a:r>
            <a:r>
              <a:rPr lang="en-US" sz="2000" dirty="0">
                <a:solidFill>
                  <a:srgbClr val="FFFFFF"/>
                </a:solidFill>
              </a:rPr>
              <a:t>person who applies scientific principles in design and construction</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Engineer’s </a:t>
            </a:r>
            <a:r>
              <a:rPr lang="en-US" sz="2000" b="1" dirty="0" smtClean="0">
                <a:solidFill>
                  <a:srgbClr val="FFFFFF"/>
                </a:solidFill>
              </a:rPr>
              <a:t>scale</a:t>
            </a:r>
          </a:p>
          <a:p>
            <a:pPr>
              <a:spcBef>
                <a:spcPts val="500"/>
              </a:spcBef>
            </a:pPr>
            <a:r>
              <a:rPr lang="en-US" sz="2000" dirty="0" smtClean="0">
                <a:solidFill>
                  <a:srgbClr val="FFFFFF"/>
                </a:solidFill>
              </a:rPr>
              <a:t>A </a:t>
            </a:r>
            <a:r>
              <a:rPr lang="en-US" sz="2000" dirty="0">
                <a:solidFill>
                  <a:srgbClr val="FFFFFF"/>
                </a:solidFill>
              </a:rPr>
              <a:t>straightedge measuring device divided uniformly into multiples of 10 divisions per inch so that drawings can be made with decimal values. Used mainly for land measurements on site plans</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Hidden </a:t>
            </a:r>
            <a:r>
              <a:rPr lang="en-US" sz="2000" b="1" dirty="0" smtClean="0">
                <a:solidFill>
                  <a:srgbClr val="FFFFFF"/>
                </a:solidFill>
              </a:rPr>
              <a:t>line</a:t>
            </a:r>
          </a:p>
          <a:p>
            <a:pPr>
              <a:spcBef>
                <a:spcPts val="500"/>
              </a:spcBef>
            </a:pPr>
            <a:r>
              <a:rPr lang="en-US" sz="2000" dirty="0" smtClean="0">
                <a:solidFill>
                  <a:srgbClr val="FFFFFF"/>
                </a:solidFill>
              </a:rPr>
              <a:t>A </a:t>
            </a:r>
            <a:r>
              <a:rPr lang="en-US" sz="2000" dirty="0">
                <a:solidFill>
                  <a:srgbClr val="FFFFFF"/>
                </a:solidFill>
              </a:rPr>
              <a:t>dashed line showing an object obstructed from view by another object.</a:t>
            </a:r>
          </a:p>
        </p:txBody>
      </p:sp>
      <p:sp>
        <p:nvSpPr>
          <p:cNvPr id="6" name="Rectangle 5"/>
          <p:cNvSpPr/>
          <p:nvPr/>
        </p:nvSpPr>
        <p:spPr>
          <a:xfrm>
            <a:off x="505632" y="1639257"/>
            <a:ext cx="8125386" cy="4234493"/>
          </a:xfrm>
          <a:prstGeom prst="rect">
            <a:avLst/>
          </a:prstGeom>
        </p:spPr>
        <p:txBody>
          <a:bodyPr wrap="square">
            <a:spAutoFit/>
          </a:bodyPr>
          <a:lstStyle/>
          <a:p>
            <a:pPr>
              <a:spcBef>
                <a:spcPts val="500"/>
              </a:spcBef>
            </a:pPr>
            <a:r>
              <a:rPr lang="en-US" sz="2000" b="1" dirty="0" smtClean="0">
                <a:solidFill>
                  <a:srgbClr val="FFFFFF"/>
                </a:solidFill>
              </a:rPr>
              <a:t>Leader</a:t>
            </a:r>
          </a:p>
          <a:p>
            <a:pPr>
              <a:spcBef>
                <a:spcPts val="500"/>
              </a:spcBef>
            </a:pPr>
            <a:r>
              <a:rPr lang="en-US" sz="2000" dirty="0" smtClean="0">
                <a:solidFill>
                  <a:srgbClr val="FFFFFF"/>
                </a:solidFill>
              </a:rPr>
              <a:t>In </a:t>
            </a:r>
            <a:r>
              <a:rPr lang="en-US" sz="2000" dirty="0">
                <a:solidFill>
                  <a:srgbClr val="FFFFFF"/>
                </a:solidFill>
              </a:rPr>
              <a:t>drafting, the line on which an arrowhead is placed and used to identify a component</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Metric </a:t>
            </a:r>
            <a:r>
              <a:rPr lang="en-US" sz="2000" b="1" dirty="0" smtClean="0">
                <a:solidFill>
                  <a:srgbClr val="FFFFFF"/>
                </a:solidFill>
              </a:rPr>
              <a:t>scale</a:t>
            </a:r>
          </a:p>
          <a:p>
            <a:pPr>
              <a:spcBef>
                <a:spcPts val="500"/>
              </a:spcBef>
            </a:pPr>
            <a:r>
              <a:rPr lang="en-US" sz="2000" dirty="0" smtClean="0">
                <a:solidFill>
                  <a:srgbClr val="FFFFFF"/>
                </a:solidFill>
              </a:rPr>
              <a:t>A </a:t>
            </a:r>
            <a:r>
              <a:rPr lang="en-US" sz="2000" dirty="0">
                <a:solidFill>
                  <a:srgbClr val="FFFFFF"/>
                </a:solidFill>
              </a:rPr>
              <a:t>straightedge measuring device divided into centimeters, with each centimeter divided into 10 millimeters. Usually used for architectural drawings and sometimes referred to as a metric architect’s scale</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Not to scale (NTS</a:t>
            </a:r>
            <a:r>
              <a:rPr lang="en-US" sz="2000" b="1" dirty="0" smtClean="0">
                <a:solidFill>
                  <a:srgbClr val="FFFFFF"/>
                </a:solidFill>
              </a:rPr>
              <a:t>)</a:t>
            </a:r>
            <a:endParaRPr lang="en-US" sz="2000" b="1" dirty="0">
              <a:solidFill>
                <a:srgbClr val="FFFFFF"/>
              </a:solidFill>
            </a:endParaRPr>
          </a:p>
          <a:p>
            <a:pPr>
              <a:spcBef>
                <a:spcPts val="500"/>
              </a:spcBef>
            </a:pPr>
            <a:r>
              <a:rPr lang="en-US" sz="2000" dirty="0" smtClean="0">
                <a:solidFill>
                  <a:srgbClr val="FFFFFF"/>
                </a:solidFill>
              </a:rPr>
              <a:t>Describes </a:t>
            </a:r>
            <a:r>
              <a:rPr lang="en-US" sz="2000" dirty="0">
                <a:solidFill>
                  <a:srgbClr val="FFFFFF"/>
                </a:solidFill>
              </a:rPr>
              <a:t>drawings that show relative positions and sizes only, without scale. </a:t>
            </a:r>
          </a:p>
        </p:txBody>
      </p:sp>
    </p:spTree>
    <p:extLst>
      <p:ext uri="{BB962C8B-B14F-4D97-AF65-F5344CB8AC3E}">
        <p14:creationId xmlns:p14="http://schemas.microsoft.com/office/powerpoint/2010/main" val="1308940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 calcmode="lin" valueType="num">
                                      <p:cBhvr additive="base">
                                        <p:cTn id="4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 calcmode="lin" valueType="num">
                                      <p:cBhvr additive="base">
                                        <p:cTn id="5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 calcmode="lin" valueType="num">
                                      <p:cBhvr additive="base">
                                        <p:cTn id="58"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5">
                                            <p:txEl>
                                              <p:pRg st="1" end="1"/>
                                            </p:txEl>
                                          </p:spTgt>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
                                            <p:txEl>
                                              <p:pRg st="4" end="4"/>
                                            </p:txEl>
                                          </p:spTgt>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5">
                                            <p:txEl>
                                              <p:pRg st="6" end="6"/>
                                            </p:txEl>
                                          </p:spTgt>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5">
                                            <p:txEl>
                                              <p:pRg st="7" end="7"/>
                                            </p:txEl>
                                          </p:spTgt>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6">
                                            <p:txEl>
                                              <p:pRg st="0" end="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 nodeType="clickEffect">
                                  <p:stCondLst>
                                    <p:cond delay="0"/>
                                  </p:stCondLst>
                                  <p:childTnLst>
                                    <p:set>
                                      <p:cBhvr>
                                        <p:cTn id="84" dur="1" fill="hold">
                                          <p:stCondLst>
                                            <p:cond delay="0"/>
                                          </p:stCondLst>
                                        </p:cTn>
                                        <p:tgtEl>
                                          <p:spTgt spid="6">
                                            <p:txEl>
                                              <p:pRg st="1" end="1"/>
                                            </p:txEl>
                                          </p:spTgt>
                                        </p:tgtEl>
                                        <p:attrNameLst>
                                          <p:attrName>style.visibility</p:attrName>
                                        </p:attrNameLst>
                                      </p:cBhvr>
                                      <p:to>
                                        <p:strVal val="visible"/>
                                      </p:to>
                                    </p:set>
                                    <p:anim calcmode="lin" valueType="num">
                                      <p:cBhvr additive="base">
                                        <p:cTn id="8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1" nodeType="clickEffect">
                                  <p:stCondLst>
                                    <p:cond delay="0"/>
                                  </p:stCondLst>
                                  <p:childTnLst>
                                    <p:set>
                                      <p:cBhvr>
                                        <p:cTn id="90" dur="1" fill="hold">
                                          <p:stCondLst>
                                            <p:cond delay="0"/>
                                          </p:stCondLst>
                                        </p:cTn>
                                        <p:tgtEl>
                                          <p:spTgt spid="6">
                                            <p:txEl>
                                              <p:pRg st="4" end="4"/>
                                            </p:txEl>
                                          </p:spTgt>
                                        </p:tgtEl>
                                        <p:attrNameLst>
                                          <p:attrName>style.visibility</p:attrName>
                                        </p:attrNameLst>
                                      </p:cBhvr>
                                      <p:to>
                                        <p:strVal val="visible"/>
                                      </p:to>
                                    </p:set>
                                    <p:anim calcmode="lin" valueType="num">
                                      <p:cBhvr additive="base">
                                        <p:cTn id="9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1"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 calcmode="lin" valueType="num">
                                      <p:cBhvr additive="base">
                                        <p:cTn id="9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P spid="5" grpId="1" build="allAtOnce"/>
      <p:bldP spid="5" grpId="2" build="allAtOnce"/>
      <p:bldP spid="6" grpId="0" build="p"/>
      <p:bldP spid="6" grpI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Text Placeholder 2"/>
          <p:cNvSpPr>
            <a:spLocks noGrp="1"/>
          </p:cNvSpPr>
          <p:nvPr>
            <p:ph type="body" sz="quarter" idx="11"/>
          </p:nvPr>
        </p:nvSpPr>
        <p:spPr/>
        <p:txBody>
          <a:bodyPr/>
          <a:lstStyle/>
          <a:p>
            <a:pPr marL="0" indent="0" algn="ctr">
              <a:buNone/>
            </a:pPr>
            <a:endParaRPr lang="en-US" sz="2400" b="1" dirty="0" smtClean="0"/>
          </a:p>
          <a:p>
            <a:pPr marL="0" indent="0" algn="ctr">
              <a:buNone/>
            </a:pPr>
            <a:r>
              <a:rPr lang="en-US" sz="2400" b="1" smtClean="0"/>
              <a:t>LABORATORY:</a:t>
            </a:r>
            <a:endParaRPr lang="en-US" sz="2400" dirty="0"/>
          </a:p>
          <a:p>
            <a:pPr marL="0" indent="0" algn="ctr">
              <a:buNone/>
            </a:pPr>
            <a:r>
              <a:rPr lang="en-US" sz="2400" b="1" dirty="0"/>
              <a:t>READING CONSTRUCTION DRAWINGS</a:t>
            </a:r>
            <a:endParaRPr lang="en-US" sz="2400" dirty="0"/>
          </a:p>
          <a:p>
            <a:pPr marL="0" indent="0" algn="ctr">
              <a:buNone/>
            </a:pPr>
            <a:r>
              <a:rPr lang="en-US" sz="2400" dirty="0"/>
              <a:t> </a:t>
            </a:r>
          </a:p>
          <a:p>
            <a:pPr marL="0" indent="0" algn="ctr">
              <a:buNone/>
            </a:pPr>
            <a:r>
              <a:rPr lang="en-US" sz="2400" dirty="0"/>
              <a:t>Review the complete module to prepare for the upcoming laboratory and practice session.</a:t>
            </a:r>
          </a:p>
          <a:p>
            <a:pPr marL="0" indent="0" algn="ctr">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356692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0818"/>
            <a:ext cx="9144000" cy="1175387"/>
          </a:xfrm>
          <a:prstGeom prst="rect">
            <a:avLst/>
          </a:prstGeom>
          <a:solidFill>
            <a:srgbClr val="A2692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Session 2: Identifying Drawing Elements; Dimensions and Drawing Scales; Using Scales</a:t>
            </a:r>
            <a:endParaRPr lang="en-US" sz="2800" b="1" dirty="0"/>
          </a:p>
        </p:txBody>
      </p:sp>
    </p:spTree>
    <p:extLst>
      <p:ext uri="{BB962C8B-B14F-4D97-AF65-F5344CB8AC3E}">
        <p14:creationId xmlns:p14="http://schemas.microsoft.com/office/powerpoint/2010/main" val="30483143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Two Objectives</a:t>
            </a:r>
            <a:endParaRPr lang="en-US" dirty="0"/>
          </a:p>
        </p:txBody>
      </p:sp>
      <p:sp>
        <p:nvSpPr>
          <p:cNvPr id="3" name="Text Placeholder 2"/>
          <p:cNvSpPr>
            <a:spLocks noGrp="1"/>
          </p:cNvSpPr>
          <p:nvPr>
            <p:ph type="body" sz="quarter" idx="11"/>
          </p:nvPr>
        </p:nvSpPr>
        <p:spPr/>
        <p:txBody>
          <a:bodyPr/>
          <a:lstStyle/>
          <a:p>
            <a:pPr marL="0" indent="0">
              <a:buNone/>
            </a:pPr>
            <a:r>
              <a:rPr lang="en-US" sz="2000" b="1" dirty="0"/>
              <a:t>When trainees have completed this session, they should be able to do the following</a:t>
            </a:r>
            <a:r>
              <a:rPr lang="en-US" sz="2000" b="1" dirty="0" smtClean="0"/>
              <a:t>:</a:t>
            </a:r>
          </a:p>
          <a:p>
            <a:pPr marL="0" indent="0">
              <a:buNone/>
            </a:pPr>
            <a:endParaRPr lang="en-US" sz="1400" dirty="0"/>
          </a:p>
          <a:p>
            <a:pPr marL="346075" indent="-346075">
              <a:buFont typeface="+mj-lt"/>
              <a:buAutoNum type="arabicPeriod"/>
            </a:pPr>
            <a:r>
              <a:rPr lang="en-US" sz="2000" dirty="0" smtClean="0"/>
              <a:t>Identify </a:t>
            </a:r>
            <a:r>
              <a:rPr lang="en-US" sz="2000" dirty="0"/>
              <a:t>and describe various types of construction drawings, including their fundamental components and features.</a:t>
            </a:r>
          </a:p>
          <a:p>
            <a:pPr marL="690563" lvl="1" indent="-344488">
              <a:buFont typeface="+mj-lt"/>
              <a:buAutoNum type="alphaLcPeriod" startAt="3"/>
            </a:pPr>
            <a:r>
              <a:rPr lang="en-US" sz="2000" dirty="0" smtClean="0"/>
              <a:t>Identify </a:t>
            </a:r>
            <a:r>
              <a:rPr lang="en-US" sz="2000" dirty="0"/>
              <a:t>and explain the significance of various drawing elements, such as lines of construction, symbols, and grid lines. </a:t>
            </a:r>
          </a:p>
          <a:p>
            <a:pPr marL="690563" lvl="1" indent="-344488">
              <a:buFont typeface="+mj-lt"/>
              <a:buAutoNum type="alphaLcPeriod" startAt="3"/>
            </a:pPr>
            <a:r>
              <a:rPr lang="en-US" sz="2000" dirty="0" smtClean="0"/>
              <a:t>Identify </a:t>
            </a:r>
            <a:r>
              <a:rPr lang="en-US" sz="2000" dirty="0"/>
              <a:t>and explain the use of dimensions and various drawing scales. </a:t>
            </a:r>
          </a:p>
          <a:p>
            <a:pPr marL="690563" lvl="1" indent="-344488">
              <a:buFont typeface="+mj-lt"/>
              <a:buAutoNum type="alphaLcPeriod" startAt="3"/>
            </a:pPr>
            <a:r>
              <a:rPr lang="en-US" sz="2000" dirty="0" smtClean="0"/>
              <a:t>Identify </a:t>
            </a:r>
            <a:r>
              <a:rPr lang="en-US" sz="2000" dirty="0"/>
              <a:t>and describe how to use engineer’s and architect’s scales.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5" name="Rectangle 4"/>
          <p:cNvSpPr/>
          <p:nvPr/>
        </p:nvSpPr>
        <p:spPr>
          <a:xfrm>
            <a:off x="487903" y="1549767"/>
            <a:ext cx="8125386" cy="3046988"/>
          </a:xfrm>
          <a:prstGeom prst="rect">
            <a:avLst/>
          </a:prstGeom>
        </p:spPr>
        <p:txBody>
          <a:bodyPr wrap="square">
            <a:spAutoFit/>
          </a:bodyPr>
          <a:lstStyle/>
          <a:p>
            <a:r>
              <a:rPr lang="en-US" b="1" dirty="0">
                <a:solidFill>
                  <a:srgbClr val="FFFFFF"/>
                </a:solidFill>
              </a:rPr>
              <a:t>Related Performance </a:t>
            </a:r>
            <a:r>
              <a:rPr lang="en-US" b="1" dirty="0" smtClean="0">
                <a:solidFill>
                  <a:srgbClr val="FFFFFF"/>
                </a:solidFill>
              </a:rPr>
              <a:t>Task</a:t>
            </a:r>
          </a:p>
          <a:p>
            <a:endParaRPr lang="en-US" sz="1400" dirty="0">
              <a:solidFill>
                <a:srgbClr val="FFFFFF"/>
              </a:solidFill>
            </a:endParaRPr>
          </a:p>
          <a:p>
            <a:pPr marL="342900" indent="-282575"/>
            <a:r>
              <a:rPr lang="en-US" dirty="0">
                <a:solidFill>
                  <a:srgbClr val="FFFFFF"/>
                </a:solidFill>
              </a:rPr>
              <a:t>Using the floor plan supplied with this module</a:t>
            </a:r>
            <a:r>
              <a:rPr lang="en-US" dirty="0" smtClean="0">
                <a:solidFill>
                  <a:srgbClr val="FFFFFF"/>
                </a:solidFill>
              </a:rPr>
              <a:t>:</a:t>
            </a:r>
          </a:p>
          <a:p>
            <a:pPr marL="342900" indent="-282575"/>
            <a:endParaRPr lang="en-US" sz="1000" dirty="0">
              <a:solidFill>
                <a:srgbClr val="FFFFFF"/>
              </a:solidFill>
            </a:endParaRPr>
          </a:p>
          <a:p>
            <a:pPr marL="342900" indent="-282575">
              <a:buFont typeface="Arial"/>
              <a:buChar char="•"/>
            </a:pPr>
            <a:r>
              <a:rPr lang="en-US" dirty="0" smtClean="0">
                <a:solidFill>
                  <a:srgbClr val="FFFFFF"/>
                </a:solidFill>
              </a:rPr>
              <a:t>Locate </a:t>
            </a:r>
            <a:r>
              <a:rPr lang="en-US" dirty="0">
                <a:solidFill>
                  <a:srgbClr val="FFFFFF"/>
                </a:solidFill>
              </a:rPr>
              <a:t>the wall common to both interview rooms.</a:t>
            </a:r>
          </a:p>
          <a:p>
            <a:pPr marL="342900" indent="-282575">
              <a:buFont typeface="Arial"/>
              <a:buChar char="•"/>
            </a:pPr>
            <a:r>
              <a:rPr lang="en-US" dirty="0" smtClean="0">
                <a:solidFill>
                  <a:srgbClr val="FFFFFF"/>
                </a:solidFill>
              </a:rPr>
              <a:t>Determine </a:t>
            </a:r>
            <a:r>
              <a:rPr lang="en-US" dirty="0">
                <a:solidFill>
                  <a:srgbClr val="FFFFFF"/>
                </a:solidFill>
              </a:rPr>
              <a:t>the overall width of the structure studio.</a:t>
            </a:r>
          </a:p>
          <a:p>
            <a:pPr marL="342900" indent="-282575">
              <a:buFont typeface="Arial"/>
              <a:buChar char="•"/>
            </a:pPr>
            <a:r>
              <a:rPr lang="en-US" dirty="0" smtClean="0">
                <a:solidFill>
                  <a:srgbClr val="FFFFFF"/>
                </a:solidFill>
              </a:rPr>
              <a:t>Determine </a:t>
            </a:r>
            <a:r>
              <a:rPr lang="en-US" dirty="0">
                <a:solidFill>
                  <a:srgbClr val="FFFFFF"/>
                </a:solidFill>
              </a:rPr>
              <a:t>the distance from the outside east wall to the center of the beam in the structure studio.</a:t>
            </a:r>
          </a:p>
          <a:p>
            <a:pPr marL="342900" indent="-282575">
              <a:buFont typeface="Arial"/>
              <a:buChar char="•"/>
            </a:pPr>
            <a:r>
              <a:rPr lang="en-US" dirty="0" smtClean="0">
                <a:solidFill>
                  <a:srgbClr val="FFFFFF"/>
                </a:solidFill>
              </a:rPr>
              <a:t>Determine </a:t>
            </a:r>
            <a:r>
              <a:rPr lang="en-US" dirty="0">
                <a:solidFill>
                  <a:srgbClr val="FFFFFF"/>
                </a:solidFill>
              </a:rPr>
              <a:t>the elevation of the slab.</a:t>
            </a:r>
          </a:p>
        </p:txBody>
      </p:sp>
    </p:spTree>
    <p:extLst>
      <p:ext uri="{BB962C8B-B14F-4D97-AF65-F5344CB8AC3E}">
        <p14:creationId xmlns:p14="http://schemas.microsoft.com/office/powerpoint/2010/main" val="3162722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1.3.1 and 1.3.2 – Lines </a:t>
            </a:r>
            <a:endParaRPr lang="en-US" dirty="0"/>
          </a:p>
        </p:txBody>
      </p:sp>
      <p:sp>
        <p:nvSpPr>
          <p:cNvPr id="3" name="Content Placeholder 2"/>
          <p:cNvSpPr>
            <a:spLocks noGrp="1"/>
          </p:cNvSpPr>
          <p:nvPr>
            <p:ph sz="quarter" idx="11"/>
          </p:nvPr>
        </p:nvSpPr>
        <p:spPr/>
        <p:txBody>
          <a:bodyPr/>
          <a:lstStyle/>
          <a:p>
            <a:pPr marL="0" indent="0" algn="ctr">
              <a:buNone/>
            </a:pPr>
            <a:r>
              <a:rPr lang="en-US" sz="2400" dirty="0"/>
              <a:t>This legend is sometimes referred to as the alphabet of lines. Line style can provide a lot of information to the user.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2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3098" y="2234054"/>
            <a:ext cx="5152860" cy="3897271"/>
          </a:xfrm>
          <a:prstGeom prst="rect">
            <a:avLst/>
          </a:prstGeom>
        </p:spPr>
      </p:pic>
      <p:sp>
        <p:nvSpPr>
          <p:cNvPr id="7" name="Rectangle 6"/>
          <p:cNvSpPr/>
          <p:nvPr/>
        </p:nvSpPr>
        <p:spPr>
          <a:xfrm>
            <a:off x="268792" y="1093788"/>
            <a:ext cx="8606416" cy="769441"/>
          </a:xfrm>
          <a:prstGeom prst="rect">
            <a:avLst/>
          </a:prstGeom>
        </p:spPr>
        <p:txBody>
          <a:bodyPr wrap="square">
            <a:spAutoFit/>
          </a:bodyPr>
          <a:lstStyle/>
          <a:p>
            <a:pPr algn="ctr"/>
            <a:r>
              <a:rPr lang="en-US" sz="2200" dirty="0"/>
              <a:t>Abbreviations are necessary due to the limited space available on drawings. Note that capital letters are always used. </a:t>
            </a:r>
          </a:p>
        </p:txBody>
      </p:sp>
      <p:pic>
        <p:nvPicPr>
          <p:cNvPr id="8" name="Picture 7" descr="00105-15_F29.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2409147" y="1294435"/>
            <a:ext cx="4317587" cy="5667768"/>
          </a:xfrm>
          <a:prstGeom prst="rect">
            <a:avLst/>
          </a:prstGeom>
        </p:spPr>
      </p:pic>
    </p:spTree>
    <p:extLst>
      <p:ext uri="{BB962C8B-B14F-4D97-AF65-F5344CB8AC3E}">
        <p14:creationId xmlns:p14="http://schemas.microsoft.com/office/powerpoint/2010/main" val="1784531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1.3.2 – Symbols </a:t>
            </a:r>
            <a:endParaRPr lang="en-US" dirty="0"/>
          </a:p>
        </p:txBody>
      </p:sp>
      <p:sp>
        <p:nvSpPr>
          <p:cNvPr id="3" name="Content Placeholder 2"/>
          <p:cNvSpPr>
            <a:spLocks noGrp="1"/>
          </p:cNvSpPr>
          <p:nvPr>
            <p:ph sz="quarter" idx="11"/>
          </p:nvPr>
        </p:nvSpPr>
        <p:spPr/>
        <p:txBody>
          <a:bodyPr/>
          <a:lstStyle/>
          <a:p>
            <a:pPr marL="0" indent="0" algn="ctr">
              <a:buNone/>
            </a:pPr>
            <a:r>
              <a:rPr lang="en-US" sz="2000" dirty="0"/>
              <a:t>There are literally thousands of possible symbols that can be </a:t>
            </a:r>
            <a:br>
              <a:rPr lang="en-US" sz="2000" dirty="0"/>
            </a:br>
            <a:r>
              <a:rPr lang="en-US" sz="2000" dirty="0"/>
              <a:t>found on drawings. Although some symbols are common to </a:t>
            </a:r>
            <a:br>
              <a:rPr lang="en-US" sz="2000" dirty="0"/>
            </a:br>
            <a:r>
              <a:rPr lang="en-US" sz="2000" dirty="0"/>
              <a:t>more than one craft, many are unique to a particular craft. </a:t>
            </a:r>
          </a:p>
          <a:p>
            <a:pPr marL="0" indent="0" algn="ctr">
              <a:buNone/>
            </a:pPr>
            <a:r>
              <a:rPr lang="en-US" sz="2000" dirty="0"/>
              <a:t>Use the legend; do not assume they will always mean the same thing!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42048" y="2552964"/>
            <a:ext cx="6234961" cy="3773224"/>
          </a:xfrm>
          <a:prstGeom prst="rect">
            <a:avLst/>
          </a:prstGeom>
        </p:spPr>
      </p:pic>
    </p:spTree>
    <p:extLst>
      <p:ext uri="{BB962C8B-B14F-4D97-AF65-F5344CB8AC3E}">
        <p14:creationId xmlns:p14="http://schemas.microsoft.com/office/powerpoint/2010/main" val="7526097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1.3.3 – Gridlines </a:t>
            </a:r>
            <a:endParaRPr lang="en-US" dirty="0"/>
          </a:p>
        </p:txBody>
      </p:sp>
      <p:sp>
        <p:nvSpPr>
          <p:cNvPr id="3" name="Content Placeholder 2"/>
          <p:cNvSpPr>
            <a:spLocks noGrp="1"/>
          </p:cNvSpPr>
          <p:nvPr>
            <p:ph sz="quarter" idx="11"/>
          </p:nvPr>
        </p:nvSpPr>
        <p:spPr/>
        <p:txBody>
          <a:bodyPr/>
          <a:lstStyle/>
          <a:p>
            <a:pPr marL="0" indent="0" algn="ctr">
              <a:buNone/>
            </a:pPr>
            <a:r>
              <a:rPr lang="en-US" sz="2200" dirty="0"/>
              <a:t>Gridlines on drawings are used in the same way they are used </a:t>
            </a:r>
            <a:br>
              <a:rPr lang="en-US" sz="2200" dirty="0"/>
            </a:br>
            <a:r>
              <a:rPr lang="en-US" sz="2200" dirty="0"/>
              <a:t>on a common map—to refer to a specific location or area. </a:t>
            </a:r>
            <a:br>
              <a:rPr lang="en-US" sz="2200" dirty="0"/>
            </a:br>
            <a:r>
              <a:rPr lang="en-US" sz="2200" dirty="0"/>
              <a:t>Gridlines are generally created by the alignment of supporting columns, as shown here.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8302" y="2955360"/>
            <a:ext cx="5220468" cy="3370828"/>
          </a:xfrm>
          <a:prstGeom prst="rect">
            <a:avLst/>
          </a:prstGeom>
        </p:spPr>
      </p:pic>
    </p:spTree>
    <p:extLst>
      <p:ext uri="{BB962C8B-B14F-4D97-AF65-F5344CB8AC3E}">
        <p14:creationId xmlns:p14="http://schemas.microsoft.com/office/powerpoint/2010/main" val="658421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1.4.1 – Dimensions </a:t>
            </a:r>
            <a:endParaRPr lang="en-US" dirty="0"/>
          </a:p>
        </p:txBody>
      </p:sp>
      <p:sp>
        <p:nvSpPr>
          <p:cNvPr id="3" name="Content Placeholder 2"/>
          <p:cNvSpPr>
            <a:spLocks noGrp="1"/>
          </p:cNvSpPr>
          <p:nvPr>
            <p:ph sz="quarter" idx="11"/>
          </p:nvPr>
        </p:nvSpPr>
        <p:spPr/>
        <p:txBody>
          <a:bodyPr/>
          <a:lstStyle/>
          <a:p>
            <a:pPr marL="0" indent="0" algn="ctr">
              <a:buNone/>
            </a:pPr>
            <a:r>
              <a:rPr lang="en-US" sz="2400" dirty="0"/>
              <a:t>Always take great care when making measurements, and be certain that you are measuring to the correct point. This can be challenging when the drawings have been reduced in size.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03524" y="2750815"/>
            <a:ext cx="3020546" cy="3575373"/>
          </a:xfrm>
          <a:prstGeom prst="rect">
            <a:avLst/>
          </a:prstGeom>
        </p:spPr>
      </p:pic>
    </p:spTree>
    <p:extLst>
      <p:ext uri="{BB962C8B-B14F-4D97-AF65-F5344CB8AC3E}">
        <p14:creationId xmlns:p14="http://schemas.microsoft.com/office/powerpoint/2010/main" val="10722014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1.5.1 – Architect’s Scale</a:t>
            </a:r>
            <a:endParaRPr lang="en-US" dirty="0"/>
          </a:p>
        </p:txBody>
      </p:sp>
      <p:sp>
        <p:nvSpPr>
          <p:cNvPr id="3" name="Content Placeholder 2"/>
          <p:cNvSpPr>
            <a:spLocks noGrp="1"/>
          </p:cNvSpPr>
          <p:nvPr>
            <p:ph sz="quarter" idx="11"/>
          </p:nvPr>
        </p:nvSpPr>
        <p:spPr/>
        <p:txBody>
          <a:bodyPr/>
          <a:lstStyle/>
          <a:p>
            <a:pPr marL="0" indent="0" algn="ctr">
              <a:buNone/>
            </a:pPr>
            <a:r>
              <a:rPr lang="en-US" sz="2200" dirty="0"/>
              <a:t>Triangular scales, or tri-scales, are the most popular since they </a:t>
            </a:r>
            <a:br>
              <a:rPr lang="en-US" sz="2200" dirty="0"/>
            </a:br>
            <a:r>
              <a:rPr lang="en-US" sz="2200" dirty="0"/>
              <a:t>reduce the number of scales that need to be available. </a:t>
            </a:r>
            <a:br>
              <a:rPr lang="en-US" sz="2200" dirty="0"/>
            </a:br>
            <a:r>
              <a:rPr lang="en-US" sz="2200" dirty="0" smtClean="0"/>
              <a:t>Drawing scales </a:t>
            </a:r>
            <a:r>
              <a:rPr lang="en-US" sz="2200" dirty="0"/>
              <a:t>often differ from page-to-page in the same set </a:t>
            </a:r>
            <a:br>
              <a:rPr lang="en-US" sz="2200" dirty="0"/>
            </a:br>
            <a:r>
              <a:rPr lang="en-US" sz="2200" dirty="0"/>
              <a:t>of plans; having one scale instead </a:t>
            </a:r>
            <a:r>
              <a:rPr lang="en-US" sz="2200" dirty="0" smtClean="0"/>
              <a:t>six is </a:t>
            </a:r>
            <a:r>
              <a:rPr lang="en-US" sz="2200" dirty="0"/>
              <a:t>far more convenient.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162" y="3439928"/>
            <a:ext cx="8298733" cy="1909306"/>
          </a:xfrm>
          <a:prstGeom prst="rect">
            <a:avLst/>
          </a:prstGeom>
        </p:spPr>
      </p:pic>
    </p:spTree>
    <p:extLst>
      <p:ext uri="{BB962C8B-B14F-4D97-AF65-F5344CB8AC3E}">
        <p14:creationId xmlns:p14="http://schemas.microsoft.com/office/powerpoint/2010/main" val="21662316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1.5.1 – Architect’s Scale</a:t>
            </a:r>
            <a:endParaRPr lang="en-US" dirty="0"/>
          </a:p>
        </p:txBody>
      </p:sp>
      <p:sp>
        <p:nvSpPr>
          <p:cNvPr id="3" name="Content Placeholder 2"/>
          <p:cNvSpPr>
            <a:spLocks noGrp="1"/>
          </p:cNvSpPr>
          <p:nvPr>
            <p:ph sz="quarter" idx="11"/>
          </p:nvPr>
        </p:nvSpPr>
        <p:spPr/>
        <p:txBody>
          <a:bodyPr/>
          <a:lstStyle/>
          <a:p>
            <a:pPr marL="0" indent="0" algn="ctr">
              <a:buNone/>
            </a:pPr>
            <a:r>
              <a:rPr lang="en-US" sz="2400" dirty="0" smtClean="0"/>
              <a:t>As </a:t>
            </a:r>
            <a:r>
              <a:rPr lang="en-US" sz="2400" dirty="0"/>
              <a:t>shown here, an architect’s scale for inches and feet </a:t>
            </a:r>
            <a:br>
              <a:rPr lang="en-US" sz="2400" dirty="0"/>
            </a:br>
            <a:r>
              <a:rPr lang="en-US" sz="2400" dirty="0"/>
              <a:t>breaks the scale </a:t>
            </a:r>
            <a:r>
              <a:rPr lang="en-US" sz="2400" dirty="0" smtClean="0"/>
              <a:t>increment value</a:t>
            </a:r>
            <a:r>
              <a:rPr lang="en-US" sz="2400" dirty="0"/>
              <a:t>, such as 3/</a:t>
            </a:r>
            <a:r>
              <a:rPr lang="en-US" sz="2400" dirty="0" smtClean="0"/>
              <a:t>8", </a:t>
            </a:r>
            <a:br>
              <a:rPr lang="en-US" sz="2400" dirty="0" smtClean="0"/>
            </a:br>
            <a:r>
              <a:rPr lang="en-US" sz="2400" dirty="0"/>
              <a:t>into twelve equal parts to represent inches.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pic>
        <p:nvPicPr>
          <p:cNvPr id="5" name="Picture 4" descr="00105-15_F3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162" y="2759895"/>
            <a:ext cx="8298733" cy="2838516"/>
          </a:xfrm>
          <a:prstGeom prst="rect">
            <a:avLst/>
          </a:prstGeom>
        </p:spPr>
      </p:pic>
    </p:spTree>
    <p:extLst>
      <p:ext uri="{BB962C8B-B14F-4D97-AF65-F5344CB8AC3E}">
        <p14:creationId xmlns:p14="http://schemas.microsoft.com/office/powerpoint/2010/main" val="19881871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6212</TotalTime>
  <Words>943</Words>
  <Application>Microsoft Macintosh PowerPoint</Application>
  <PresentationFormat>On-screen Show (4:3)</PresentationFormat>
  <Paragraphs>94</Paragraphs>
  <Slides>13</Slides>
  <Notes>9</Notes>
  <HiddenSlides>0</HiddenSlides>
  <MMClips>0</MMClips>
  <ScaleCrop>false</ScaleCrop>
  <HeadingPairs>
    <vt:vector size="4" baseType="variant">
      <vt:variant>
        <vt:lpstr>Theme</vt:lpstr>
      </vt:variant>
      <vt:variant>
        <vt:i4>6</vt:i4>
      </vt:variant>
      <vt:variant>
        <vt:lpstr>Slide Titles</vt:lpstr>
      </vt:variant>
      <vt:variant>
        <vt:i4>13</vt:i4>
      </vt:variant>
    </vt:vector>
  </HeadingPairs>
  <TitlesOfParts>
    <vt:vector size="19" baseType="lpstr">
      <vt:lpstr>PPT Template</vt:lpstr>
      <vt:lpstr>Obj and PT master</vt:lpstr>
      <vt:lpstr>Main Content</vt:lpstr>
      <vt:lpstr>Main Content master</vt:lpstr>
      <vt:lpstr>1_PPT Template</vt:lpstr>
      <vt:lpstr>2_PPT Template</vt:lpstr>
      <vt:lpstr>PowerPoint Presentation</vt:lpstr>
      <vt:lpstr>PowerPoint Presentation</vt:lpstr>
      <vt:lpstr>Session Two Objectives</vt:lpstr>
      <vt:lpstr>Sections 1.3.1 and 1.3.2 – Lines </vt:lpstr>
      <vt:lpstr>Section 1.3.2 – Symbols </vt:lpstr>
      <vt:lpstr>Section 1.3.3 – Gridlines </vt:lpstr>
      <vt:lpstr>Section 1.4.1 – Dimensions </vt:lpstr>
      <vt:lpstr>Section 1.5.1 – Architect’s Scale</vt:lpstr>
      <vt:lpstr>Section 1.5.1 – Architect’s Scale</vt:lpstr>
      <vt:lpstr>Section 1.5.2 – Metric Scales</vt:lpstr>
      <vt:lpstr>Section 1.5.2 – Engineer’s Scales</vt:lpstr>
      <vt:lpstr>Wrap Up – Trade Terms</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633</cp:revision>
  <dcterms:created xsi:type="dcterms:W3CDTF">2014-11-20T16:49:14Z</dcterms:created>
  <dcterms:modified xsi:type="dcterms:W3CDTF">2015-04-07T14:57:42Z</dcterms:modified>
</cp:coreProperties>
</file>